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92" r:id="rId2"/>
    <p:sldId id="440" r:id="rId3"/>
    <p:sldId id="402" r:id="rId4"/>
    <p:sldId id="403" r:id="rId5"/>
    <p:sldId id="405" r:id="rId6"/>
    <p:sldId id="406" r:id="rId7"/>
    <p:sldId id="407" r:id="rId8"/>
    <p:sldId id="408" r:id="rId9"/>
    <p:sldId id="409" r:id="rId10"/>
    <p:sldId id="413" r:id="rId11"/>
    <p:sldId id="416" r:id="rId12"/>
    <p:sldId id="410" r:id="rId13"/>
    <p:sldId id="435" r:id="rId14"/>
    <p:sldId id="438" r:id="rId15"/>
    <p:sldId id="357" r:id="rId16"/>
    <p:sldId id="358" r:id="rId17"/>
    <p:sldId id="361" r:id="rId18"/>
    <p:sldId id="362" r:id="rId19"/>
    <p:sldId id="363" r:id="rId20"/>
    <p:sldId id="364" r:id="rId21"/>
    <p:sldId id="429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430" r:id="rId40"/>
    <p:sldId id="382" r:id="rId41"/>
    <p:sldId id="431" r:id="rId42"/>
    <p:sldId id="439" r:id="rId43"/>
    <p:sldId id="401" r:id="rId44"/>
    <p:sldId id="411" r:id="rId45"/>
    <p:sldId id="417" r:id="rId4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6600"/>
    <a:srgbClr val="00CC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9" autoAdjust="0"/>
    <p:restoredTop sz="94728" autoAdjust="0"/>
  </p:normalViewPr>
  <p:slideViewPr>
    <p:cSldViewPr>
      <p:cViewPr varScale="1">
        <p:scale>
          <a:sx n="70" d="100"/>
          <a:sy n="70" d="100"/>
        </p:scale>
        <p:origin x="-114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wmf"/><Relationship Id="rId1" Type="http://schemas.openxmlformats.org/officeDocument/2006/relationships/image" Target="../media/image1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55C7D-3976-41C3-A3AF-50F7E1F0B45E}" type="datetimeFigureOut">
              <a:rPr lang="ru-RU" smtClean="0"/>
              <a:pPr/>
              <a:t>29.06.2011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FE40D-691B-40FE-995D-FBEF75553312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CA" smtClean="0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A47932-0C9F-4A83-A51F-81892047A764}" type="slidenum">
              <a:rPr lang="en-CA" smtClean="0">
                <a:solidFill>
                  <a:prstClr val="black"/>
                </a:solidFill>
              </a:rPr>
              <a:pPr/>
              <a:t>6</a:t>
            </a:fld>
            <a:endParaRPr lang="en-CA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CA" smtClean="0">
              <a:latin typeface="Arial" pitchFamily="34" charset="0"/>
            </a:endParaRPr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DAAC20-B397-4C02-8669-EE4BA8C88278}" type="slidenum">
              <a:rPr lang="en-CA" smtClean="0">
                <a:latin typeface="Arial" pitchFamily="34" charset="0"/>
              </a:rPr>
              <a:pPr/>
              <a:t>11</a:t>
            </a:fld>
            <a:endParaRPr lang="en-CA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CA" smtClean="0">
              <a:latin typeface="Arial" pitchFamily="34" charset="0"/>
            </a:endParaRPr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0FE4E1-A39B-435C-A0B0-76A22987F241}" type="slidenum">
              <a:rPr lang="en-CA" smtClean="0">
                <a:latin typeface="Arial" pitchFamily="34" charset="0"/>
              </a:rPr>
              <a:pPr/>
              <a:t>14</a:t>
            </a:fld>
            <a:endParaRPr lang="en-CA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smtClean="0"/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FFBA95-C2B4-4E75-8B81-10BEB9D6BA38}" type="slidenum">
              <a:rPr lang="en-US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DB864D-8AE4-4E7D-BC11-32B44EC26A22}" type="slidenum">
              <a:rPr lang="en-US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4E67A0-5917-4BB8-936F-4830334DDB41}" type="slidenum">
              <a:rPr lang="en-US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8C3C-EEA0-4343-940B-1F563A48C6A7}" type="datetime1">
              <a:rPr lang="ru-RU" smtClean="0"/>
              <a:pPr/>
              <a:t>29.06.2011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B920-90F8-44CB-B8A1-BF5C4D3BE45B}" type="datetime1">
              <a:rPr lang="ru-RU" smtClean="0"/>
              <a:pPr/>
              <a:t>29.06.2011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47AF-8441-4F9E-A93B-582FF2928E91}" type="datetime1">
              <a:rPr lang="ru-RU" smtClean="0"/>
              <a:pPr/>
              <a:t>29.06.2011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3519AA-6180-4051-A5B9-50247AFADFE0}" type="datetime1">
              <a:rPr lang="ru-RU" smtClean="0">
                <a:solidFill>
                  <a:srgbClr val="000000"/>
                </a:solidFill>
              </a:rPr>
              <a:pPr>
                <a:defRPr/>
              </a:pPr>
              <a:t>29.06.2011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5C4EC2-46C6-4378-A3BC-F3F2E0B5E0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1DE8-E58E-48BC-A81A-38AF96CE556D}" type="datetime1">
              <a:rPr lang="ru-RU" smtClean="0"/>
              <a:pPr/>
              <a:t>29.06.2011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4CC4A-446D-4262-A805-9E67012D1C37}" type="datetime1">
              <a:rPr lang="ru-RU" smtClean="0"/>
              <a:pPr/>
              <a:t>29.06.2011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89BB-C286-4FB6-96E6-1E4558FAC595}" type="datetime1">
              <a:rPr lang="ru-RU" smtClean="0"/>
              <a:pPr/>
              <a:t>29.06.2011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39E0D-A7C3-49AA-BF13-7977A4EC2BD0}" type="datetime1">
              <a:rPr lang="ru-RU" smtClean="0"/>
              <a:pPr/>
              <a:t>29.06.2011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831A-7EC3-4E56-92CE-0C47D6E6875D}" type="datetime1">
              <a:rPr lang="ru-RU" smtClean="0"/>
              <a:pPr/>
              <a:t>29.06.2011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10F60-3AA7-45B7-9F2F-3EDF54477CFF}" type="datetime1">
              <a:rPr lang="ru-RU" smtClean="0"/>
              <a:pPr/>
              <a:t>29.06.2011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3D0A0-F7A7-45D8-8E0D-9AF390AB1666}" type="datetime1">
              <a:rPr lang="ru-RU" smtClean="0"/>
              <a:pPr/>
              <a:t>29.06.2011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33308-0CFD-436F-BF52-D28389456772}" type="datetime1">
              <a:rPr lang="ru-RU" smtClean="0"/>
              <a:pPr/>
              <a:t>29.06.2011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D55DF-45B4-4CC9-9C87-F33125FD6C09}" type="datetime1">
              <a:rPr lang="ru-RU" smtClean="0"/>
              <a:pPr/>
              <a:t>29.06.2011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76F58-77BC-4BB5-B47B-85B77F4438FC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slide" Target="slide4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34" Type="http://schemas.openxmlformats.org/officeDocument/2006/relationships/image" Target="../media/image5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33" Type="http://schemas.openxmlformats.org/officeDocument/2006/relationships/image" Target="../media/image53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31" Type="http://schemas.openxmlformats.org/officeDocument/2006/relationships/image" Target="../media/image5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61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97.png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92.png"/><Relationship Id="rId5" Type="http://schemas.openxmlformats.org/officeDocument/2006/relationships/oleObject" Target="../embeddings/oleObject4.bin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3.png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file:///C:\Users\hinton\Documents\rbmmovies\movierecon3.avi" TargetMode="External"/><Relationship Id="rId1" Type="http://schemas.openxmlformats.org/officeDocument/2006/relationships/video" Target="file:///C:\Users\hinton\Documents\rbmmovies\movierecon2.avi" TargetMode="Externa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Movies/1walking.mp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hyperlink" Target="file:///D:\work\weizmann\ANN\presentation\Movies\Hinton%20-%20generating%20walks\1walking.mp4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6.xml"/><Relationship Id="rId5" Type="http://schemas.openxmlformats.org/officeDocument/2006/relationships/image" Target="../media/image130.jpeg"/><Relationship Id="rId4" Type="http://schemas.openxmlformats.org/officeDocument/2006/relationships/image" Target="../media/image1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slide" Target="slide10.xm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slide" Target="slide4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jpe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brain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81000" y="-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The simplest model- the Perceptron</a:t>
            </a:r>
            <a:endParaRPr lang="ru-RU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76200" y="-228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391401" y="4444700"/>
            <a:ext cx="537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b="1" dirty="0" smtClean="0">
                <a:solidFill>
                  <a:srgbClr val="006600"/>
                </a:solidFill>
              </a:rPr>
              <a:t>incapable of processing the Exclusive Or (XOR) circuit.</a:t>
            </a:r>
            <a:endParaRPr lang="en-GB" b="1" dirty="0" smtClean="0">
              <a:solidFill>
                <a:srgbClr val="006600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423204" y="13716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b="1" dirty="0" smtClean="0">
                <a:solidFill>
                  <a:srgbClr val="006600"/>
                </a:solidFill>
              </a:rPr>
              <a:t>Is a linear classifier.</a:t>
            </a:r>
          </a:p>
          <a:p>
            <a:r>
              <a:rPr lang="en-US" b="1" dirty="0" smtClean="0">
                <a:solidFill>
                  <a:srgbClr val="006600"/>
                </a:solidFill>
              </a:rPr>
              <a:t>Can only perfectly classify a set of  linearly separable data.</a:t>
            </a:r>
            <a:endParaRPr lang="ru-RU" dirty="0"/>
          </a:p>
        </p:txBody>
      </p:sp>
      <p:sp>
        <p:nvSpPr>
          <p:cNvPr id="28" name="Прямоугольник 27">
            <a:hlinkClick r:id="rId2" action="ppaction://hlinksldjump"/>
          </p:cNvPr>
          <p:cNvSpPr/>
          <p:nvPr/>
        </p:nvSpPr>
        <p:spPr>
          <a:xfrm>
            <a:off x="4876800" y="1630416"/>
            <a:ext cx="12192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Link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319490" name="Rectangle 2"/>
          <p:cNvSpPr>
            <a:spLocks noChangeArrowheads="1"/>
          </p:cNvSpPr>
          <p:nvPr/>
        </p:nvSpPr>
        <p:spPr bwMode="auto">
          <a:xfrm>
            <a:off x="-76200" y="-228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19492" name="Rectangle 4"/>
          <p:cNvSpPr>
            <a:spLocks noChangeArrowheads="1"/>
          </p:cNvSpPr>
          <p:nvPr/>
        </p:nvSpPr>
        <p:spPr bwMode="auto">
          <a:xfrm>
            <a:off x="-76200" y="-228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19494" name="Rectangle 6"/>
          <p:cNvSpPr>
            <a:spLocks noChangeArrowheads="1"/>
          </p:cNvSpPr>
          <p:nvPr/>
        </p:nvSpPr>
        <p:spPr bwMode="auto">
          <a:xfrm>
            <a:off x="-76200" y="-228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5" name="Прямоугольник 54"/>
          <p:cNvSpPr/>
          <p:nvPr/>
        </p:nvSpPr>
        <p:spPr>
          <a:xfrm>
            <a:off x="416256" y="305027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b="1" dirty="0" smtClean="0">
                <a:solidFill>
                  <a:srgbClr val="006600"/>
                </a:solidFill>
              </a:rPr>
              <a:t>How to learn multiple layers?</a:t>
            </a:r>
            <a:endParaRPr lang="en-GB" b="1" dirty="0" smtClean="0">
              <a:solidFill>
                <a:srgbClr val="006600"/>
              </a:solidFill>
            </a:endParaRPr>
          </a:p>
        </p:txBody>
      </p:sp>
      <p:grpSp>
        <p:nvGrpSpPr>
          <p:cNvPr id="137" name="Группа 136"/>
          <p:cNvGrpSpPr/>
          <p:nvPr/>
        </p:nvGrpSpPr>
        <p:grpSpPr>
          <a:xfrm>
            <a:off x="3785137" y="2827607"/>
            <a:ext cx="3072863" cy="1668193"/>
            <a:chOff x="4166137" y="3018679"/>
            <a:chExt cx="4264767" cy="3344593"/>
          </a:xfrm>
        </p:grpSpPr>
        <p:grpSp>
          <p:nvGrpSpPr>
            <p:cNvPr id="138" name="Group 6"/>
            <p:cNvGrpSpPr>
              <a:grpSpLocks/>
            </p:cNvGrpSpPr>
            <p:nvPr/>
          </p:nvGrpSpPr>
          <p:grpSpPr bwMode="auto">
            <a:xfrm>
              <a:off x="4166137" y="3018679"/>
              <a:ext cx="3911059" cy="1484200"/>
              <a:chOff x="480" y="1104"/>
              <a:chExt cx="4416" cy="1968"/>
            </a:xfrm>
          </p:grpSpPr>
          <p:sp>
            <p:nvSpPr>
              <p:cNvPr id="142" name="Oval 7"/>
              <p:cNvSpPr>
                <a:spLocks noChangeArrowheads="1"/>
              </p:cNvSpPr>
              <p:nvPr/>
            </p:nvSpPr>
            <p:spPr bwMode="auto">
              <a:xfrm>
                <a:off x="1584" y="1104"/>
                <a:ext cx="288" cy="24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43" name="Oval 8"/>
              <p:cNvSpPr>
                <a:spLocks noChangeArrowheads="1"/>
              </p:cNvSpPr>
              <p:nvPr/>
            </p:nvSpPr>
            <p:spPr bwMode="auto">
              <a:xfrm>
                <a:off x="4080" y="1872"/>
                <a:ext cx="288" cy="24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44" name="Oval 9"/>
              <p:cNvSpPr>
                <a:spLocks noChangeArrowheads="1"/>
              </p:cNvSpPr>
              <p:nvPr/>
            </p:nvSpPr>
            <p:spPr bwMode="auto">
              <a:xfrm>
                <a:off x="1584" y="1536"/>
                <a:ext cx="288" cy="24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45" name="Oval 10"/>
              <p:cNvSpPr>
                <a:spLocks noChangeArrowheads="1"/>
              </p:cNvSpPr>
              <p:nvPr/>
            </p:nvSpPr>
            <p:spPr bwMode="auto">
              <a:xfrm>
                <a:off x="1584" y="1920"/>
                <a:ext cx="288" cy="24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46" name="Oval 11"/>
              <p:cNvSpPr>
                <a:spLocks noChangeArrowheads="1"/>
              </p:cNvSpPr>
              <p:nvPr/>
            </p:nvSpPr>
            <p:spPr bwMode="auto">
              <a:xfrm>
                <a:off x="1584" y="2832"/>
                <a:ext cx="288" cy="24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47" name="Oval 12"/>
              <p:cNvSpPr>
                <a:spLocks noChangeArrowheads="1"/>
              </p:cNvSpPr>
              <p:nvPr/>
            </p:nvSpPr>
            <p:spPr bwMode="auto">
              <a:xfrm>
                <a:off x="2976" y="1152"/>
                <a:ext cx="288" cy="24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48" name="Oval 13"/>
              <p:cNvSpPr>
                <a:spLocks noChangeArrowheads="1"/>
              </p:cNvSpPr>
              <p:nvPr/>
            </p:nvSpPr>
            <p:spPr bwMode="auto">
              <a:xfrm>
                <a:off x="2976" y="1536"/>
                <a:ext cx="288" cy="24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49" name="Oval 14"/>
              <p:cNvSpPr>
                <a:spLocks noChangeArrowheads="1"/>
              </p:cNvSpPr>
              <p:nvPr/>
            </p:nvSpPr>
            <p:spPr bwMode="auto">
              <a:xfrm>
                <a:off x="2976" y="1920"/>
                <a:ext cx="288" cy="24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50" name="Oval 15"/>
              <p:cNvSpPr>
                <a:spLocks noChangeArrowheads="1"/>
              </p:cNvSpPr>
              <p:nvPr/>
            </p:nvSpPr>
            <p:spPr bwMode="auto">
              <a:xfrm>
                <a:off x="4080" y="2304"/>
                <a:ext cx="288" cy="24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51" name="Oval 16"/>
              <p:cNvSpPr>
                <a:spLocks noChangeArrowheads="1"/>
              </p:cNvSpPr>
              <p:nvPr/>
            </p:nvSpPr>
            <p:spPr bwMode="auto">
              <a:xfrm>
                <a:off x="2976" y="2832"/>
                <a:ext cx="288" cy="24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52" name="Oval 17"/>
              <p:cNvSpPr>
                <a:spLocks noChangeArrowheads="1"/>
              </p:cNvSpPr>
              <p:nvPr/>
            </p:nvSpPr>
            <p:spPr bwMode="auto">
              <a:xfrm>
                <a:off x="4080" y="1440"/>
                <a:ext cx="288" cy="24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53" name="Oval 18"/>
              <p:cNvSpPr>
                <a:spLocks noChangeArrowheads="1"/>
              </p:cNvSpPr>
              <p:nvPr/>
            </p:nvSpPr>
            <p:spPr bwMode="auto">
              <a:xfrm>
                <a:off x="480" y="129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54" name="Oval 19"/>
              <p:cNvSpPr>
                <a:spLocks noChangeArrowheads="1"/>
              </p:cNvSpPr>
              <p:nvPr/>
            </p:nvSpPr>
            <p:spPr bwMode="auto">
              <a:xfrm>
                <a:off x="480" y="1632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55" name="Oval 20"/>
              <p:cNvSpPr>
                <a:spLocks noChangeArrowheads="1"/>
              </p:cNvSpPr>
              <p:nvPr/>
            </p:nvSpPr>
            <p:spPr bwMode="auto">
              <a:xfrm>
                <a:off x="480" y="1920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56" name="Oval 21"/>
              <p:cNvSpPr>
                <a:spLocks noChangeArrowheads="1"/>
              </p:cNvSpPr>
              <p:nvPr/>
            </p:nvSpPr>
            <p:spPr bwMode="auto">
              <a:xfrm>
                <a:off x="480" y="2928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57" name="Oval 22"/>
              <p:cNvSpPr>
                <a:spLocks noChangeArrowheads="1"/>
              </p:cNvSpPr>
              <p:nvPr/>
            </p:nvSpPr>
            <p:spPr bwMode="auto">
              <a:xfrm>
                <a:off x="528" y="235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58" name="Oval 23"/>
              <p:cNvSpPr>
                <a:spLocks noChangeArrowheads="1"/>
              </p:cNvSpPr>
              <p:nvPr/>
            </p:nvSpPr>
            <p:spPr bwMode="auto">
              <a:xfrm>
                <a:off x="528" y="244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59" name="Oval 24"/>
              <p:cNvSpPr>
                <a:spLocks noChangeArrowheads="1"/>
              </p:cNvSpPr>
              <p:nvPr/>
            </p:nvSpPr>
            <p:spPr bwMode="auto">
              <a:xfrm>
                <a:off x="528" y="254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60" name="Oval 25"/>
              <p:cNvSpPr>
                <a:spLocks noChangeArrowheads="1"/>
              </p:cNvSpPr>
              <p:nvPr/>
            </p:nvSpPr>
            <p:spPr bwMode="auto">
              <a:xfrm>
                <a:off x="3072" y="235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61" name="Oval 26"/>
              <p:cNvSpPr>
                <a:spLocks noChangeArrowheads="1"/>
              </p:cNvSpPr>
              <p:nvPr/>
            </p:nvSpPr>
            <p:spPr bwMode="auto">
              <a:xfrm>
                <a:off x="1680" y="235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62" name="Oval 27"/>
              <p:cNvSpPr>
                <a:spLocks noChangeArrowheads="1"/>
              </p:cNvSpPr>
              <p:nvPr/>
            </p:nvSpPr>
            <p:spPr bwMode="auto">
              <a:xfrm>
                <a:off x="1680" y="244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63" name="Oval 28"/>
              <p:cNvSpPr>
                <a:spLocks noChangeArrowheads="1"/>
              </p:cNvSpPr>
              <p:nvPr/>
            </p:nvSpPr>
            <p:spPr bwMode="auto">
              <a:xfrm>
                <a:off x="1680" y="254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64" name="Oval 29"/>
              <p:cNvSpPr>
                <a:spLocks noChangeArrowheads="1"/>
              </p:cNvSpPr>
              <p:nvPr/>
            </p:nvSpPr>
            <p:spPr bwMode="auto">
              <a:xfrm>
                <a:off x="3072" y="244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65" name="Oval 30"/>
              <p:cNvSpPr>
                <a:spLocks noChangeArrowheads="1"/>
              </p:cNvSpPr>
              <p:nvPr/>
            </p:nvSpPr>
            <p:spPr bwMode="auto">
              <a:xfrm>
                <a:off x="3072" y="254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66" name="Line 31"/>
              <p:cNvSpPr>
                <a:spLocks noChangeShapeType="1"/>
              </p:cNvSpPr>
              <p:nvPr/>
            </p:nvSpPr>
            <p:spPr bwMode="auto">
              <a:xfrm flipV="1">
                <a:off x="576" y="1248"/>
                <a:ext cx="100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7" name="Line 32"/>
              <p:cNvSpPr>
                <a:spLocks noChangeShapeType="1"/>
              </p:cNvSpPr>
              <p:nvPr/>
            </p:nvSpPr>
            <p:spPr bwMode="auto">
              <a:xfrm>
                <a:off x="576" y="1344"/>
                <a:ext cx="1008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8" name="Line 33"/>
              <p:cNvSpPr>
                <a:spLocks noChangeShapeType="1"/>
              </p:cNvSpPr>
              <p:nvPr/>
            </p:nvSpPr>
            <p:spPr bwMode="auto">
              <a:xfrm>
                <a:off x="576" y="1344"/>
                <a:ext cx="1008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9" name="Line 34"/>
              <p:cNvSpPr>
                <a:spLocks noChangeShapeType="1"/>
              </p:cNvSpPr>
              <p:nvPr/>
            </p:nvSpPr>
            <p:spPr bwMode="auto">
              <a:xfrm>
                <a:off x="576" y="1344"/>
                <a:ext cx="1008" cy="16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0" name="Line 35"/>
              <p:cNvSpPr>
                <a:spLocks noChangeShapeType="1"/>
              </p:cNvSpPr>
              <p:nvPr/>
            </p:nvSpPr>
            <p:spPr bwMode="auto">
              <a:xfrm flipV="1">
                <a:off x="576" y="1248"/>
                <a:ext cx="1008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1" name="Line 36"/>
              <p:cNvSpPr>
                <a:spLocks noChangeShapeType="1"/>
              </p:cNvSpPr>
              <p:nvPr/>
            </p:nvSpPr>
            <p:spPr bwMode="auto">
              <a:xfrm flipV="1">
                <a:off x="576" y="1632"/>
                <a:ext cx="100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2" name="Line 37"/>
              <p:cNvSpPr>
                <a:spLocks noChangeShapeType="1"/>
              </p:cNvSpPr>
              <p:nvPr/>
            </p:nvSpPr>
            <p:spPr bwMode="auto">
              <a:xfrm>
                <a:off x="576" y="1680"/>
                <a:ext cx="1008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3" name="Line 38"/>
              <p:cNvSpPr>
                <a:spLocks noChangeShapeType="1"/>
              </p:cNvSpPr>
              <p:nvPr/>
            </p:nvSpPr>
            <p:spPr bwMode="auto">
              <a:xfrm>
                <a:off x="576" y="1680"/>
                <a:ext cx="1008" cy="1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4" name="Line 39"/>
              <p:cNvSpPr>
                <a:spLocks noChangeShapeType="1"/>
              </p:cNvSpPr>
              <p:nvPr/>
            </p:nvSpPr>
            <p:spPr bwMode="auto">
              <a:xfrm flipV="1">
                <a:off x="576" y="1248"/>
                <a:ext cx="1008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5" name="Line 40"/>
              <p:cNvSpPr>
                <a:spLocks noChangeShapeType="1"/>
              </p:cNvSpPr>
              <p:nvPr/>
            </p:nvSpPr>
            <p:spPr bwMode="auto">
              <a:xfrm flipV="1">
                <a:off x="576" y="1632"/>
                <a:ext cx="1008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6" name="Line 41"/>
              <p:cNvSpPr>
                <a:spLocks noChangeShapeType="1"/>
              </p:cNvSpPr>
              <p:nvPr/>
            </p:nvSpPr>
            <p:spPr bwMode="auto">
              <a:xfrm>
                <a:off x="576" y="1968"/>
                <a:ext cx="100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7" name="Line 42"/>
              <p:cNvSpPr>
                <a:spLocks noChangeShapeType="1"/>
              </p:cNvSpPr>
              <p:nvPr/>
            </p:nvSpPr>
            <p:spPr bwMode="auto">
              <a:xfrm>
                <a:off x="576" y="1968"/>
                <a:ext cx="1008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8" name="Line 43"/>
              <p:cNvSpPr>
                <a:spLocks noChangeShapeType="1"/>
              </p:cNvSpPr>
              <p:nvPr/>
            </p:nvSpPr>
            <p:spPr bwMode="auto">
              <a:xfrm flipV="1">
                <a:off x="576" y="1248"/>
                <a:ext cx="1008" cy="17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9" name="Line 44"/>
              <p:cNvSpPr>
                <a:spLocks noChangeShapeType="1"/>
              </p:cNvSpPr>
              <p:nvPr/>
            </p:nvSpPr>
            <p:spPr bwMode="auto">
              <a:xfrm flipV="1">
                <a:off x="576" y="1632"/>
                <a:ext cx="1008" cy="1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0" name="Line 45"/>
              <p:cNvSpPr>
                <a:spLocks noChangeShapeType="1"/>
              </p:cNvSpPr>
              <p:nvPr/>
            </p:nvSpPr>
            <p:spPr bwMode="auto">
              <a:xfrm flipV="1">
                <a:off x="576" y="2064"/>
                <a:ext cx="1008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1" name="Line 46"/>
              <p:cNvSpPr>
                <a:spLocks noChangeShapeType="1"/>
              </p:cNvSpPr>
              <p:nvPr/>
            </p:nvSpPr>
            <p:spPr bwMode="auto">
              <a:xfrm>
                <a:off x="576" y="2976"/>
                <a:ext cx="10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2" name="Line 47"/>
              <p:cNvSpPr>
                <a:spLocks noChangeShapeType="1"/>
              </p:cNvSpPr>
              <p:nvPr/>
            </p:nvSpPr>
            <p:spPr bwMode="auto">
              <a:xfrm>
                <a:off x="1872" y="1248"/>
                <a:ext cx="11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3" name="Line 48"/>
              <p:cNvSpPr>
                <a:spLocks noChangeShapeType="1"/>
              </p:cNvSpPr>
              <p:nvPr/>
            </p:nvSpPr>
            <p:spPr bwMode="auto">
              <a:xfrm>
                <a:off x="1872" y="1248"/>
                <a:ext cx="1104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4" name="Line 49"/>
              <p:cNvSpPr>
                <a:spLocks noChangeShapeType="1"/>
              </p:cNvSpPr>
              <p:nvPr/>
            </p:nvSpPr>
            <p:spPr bwMode="auto">
              <a:xfrm>
                <a:off x="1872" y="1248"/>
                <a:ext cx="1104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5" name="Line 50"/>
              <p:cNvSpPr>
                <a:spLocks noChangeShapeType="1"/>
              </p:cNvSpPr>
              <p:nvPr/>
            </p:nvSpPr>
            <p:spPr bwMode="auto">
              <a:xfrm>
                <a:off x="1872" y="1248"/>
                <a:ext cx="1104" cy="17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6" name="Line 51"/>
              <p:cNvSpPr>
                <a:spLocks noChangeShapeType="1"/>
              </p:cNvSpPr>
              <p:nvPr/>
            </p:nvSpPr>
            <p:spPr bwMode="auto">
              <a:xfrm flipV="1">
                <a:off x="1872" y="1248"/>
                <a:ext cx="1104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7" name="Line 52"/>
              <p:cNvSpPr>
                <a:spLocks noChangeShapeType="1"/>
              </p:cNvSpPr>
              <p:nvPr/>
            </p:nvSpPr>
            <p:spPr bwMode="auto">
              <a:xfrm>
                <a:off x="1872" y="1680"/>
                <a:ext cx="11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8" name="Line 53"/>
              <p:cNvSpPr>
                <a:spLocks noChangeShapeType="1"/>
              </p:cNvSpPr>
              <p:nvPr/>
            </p:nvSpPr>
            <p:spPr bwMode="auto">
              <a:xfrm>
                <a:off x="1872" y="1680"/>
                <a:ext cx="110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9" name="Line 54"/>
              <p:cNvSpPr>
                <a:spLocks noChangeShapeType="1"/>
              </p:cNvSpPr>
              <p:nvPr/>
            </p:nvSpPr>
            <p:spPr bwMode="auto">
              <a:xfrm>
                <a:off x="1872" y="1680"/>
                <a:ext cx="1104" cy="1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0" name="Line 55"/>
              <p:cNvSpPr>
                <a:spLocks noChangeShapeType="1"/>
              </p:cNvSpPr>
              <p:nvPr/>
            </p:nvSpPr>
            <p:spPr bwMode="auto">
              <a:xfrm flipV="1">
                <a:off x="1872" y="1248"/>
                <a:ext cx="1056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1" name="Line 56"/>
              <p:cNvSpPr>
                <a:spLocks noChangeShapeType="1"/>
              </p:cNvSpPr>
              <p:nvPr/>
            </p:nvSpPr>
            <p:spPr bwMode="auto">
              <a:xfrm flipV="1">
                <a:off x="1872" y="1680"/>
                <a:ext cx="1104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2" name="Line 57"/>
              <p:cNvSpPr>
                <a:spLocks noChangeShapeType="1"/>
              </p:cNvSpPr>
              <p:nvPr/>
            </p:nvSpPr>
            <p:spPr bwMode="auto">
              <a:xfrm>
                <a:off x="1872" y="2016"/>
                <a:ext cx="1104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3" name="Line 58"/>
              <p:cNvSpPr>
                <a:spLocks noChangeShapeType="1"/>
              </p:cNvSpPr>
              <p:nvPr/>
            </p:nvSpPr>
            <p:spPr bwMode="auto">
              <a:xfrm>
                <a:off x="1872" y="2016"/>
                <a:ext cx="1104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4" name="Line 59"/>
              <p:cNvSpPr>
                <a:spLocks noChangeShapeType="1"/>
              </p:cNvSpPr>
              <p:nvPr/>
            </p:nvSpPr>
            <p:spPr bwMode="auto">
              <a:xfrm flipV="1">
                <a:off x="1872" y="1248"/>
                <a:ext cx="1104" cy="17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5" name="Line 60"/>
              <p:cNvSpPr>
                <a:spLocks noChangeShapeType="1"/>
              </p:cNvSpPr>
              <p:nvPr/>
            </p:nvSpPr>
            <p:spPr bwMode="auto">
              <a:xfrm flipV="1">
                <a:off x="1872" y="1680"/>
                <a:ext cx="1104" cy="1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6" name="Line 61"/>
              <p:cNvSpPr>
                <a:spLocks noChangeShapeType="1"/>
              </p:cNvSpPr>
              <p:nvPr/>
            </p:nvSpPr>
            <p:spPr bwMode="auto">
              <a:xfrm flipV="1">
                <a:off x="1872" y="2064"/>
                <a:ext cx="1104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7" name="Line 62"/>
              <p:cNvSpPr>
                <a:spLocks noChangeShapeType="1"/>
              </p:cNvSpPr>
              <p:nvPr/>
            </p:nvSpPr>
            <p:spPr bwMode="auto">
              <a:xfrm>
                <a:off x="1872" y="2976"/>
                <a:ext cx="11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8" name="Line 63"/>
              <p:cNvSpPr>
                <a:spLocks noChangeShapeType="1"/>
              </p:cNvSpPr>
              <p:nvPr/>
            </p:nvSpPr>
            <p:spPr bwMode="auto">
              <a:xfrm>
                <a:off x="3264" y="1248"/>
                <a:ext cx="81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9" name="Line 64"/>
              <p:cNvSpPr>
                <a:spLocks noChangeShapeType="1"/>
              </p:cNvSpPr>
              <p:nvPr/>
            </p:nvSpPr>
            <p:spPr bwMode="auto">
              <a:xfrm>
                <a:off x="3264" y="1248"/>
                <a:ext cx="816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0" name="Line 65"/>
              <p:cNvSpPr>
                <a:spLocks noChangeShapeType="1"/>
              </p:cNvSpPr>
              <p:nvPr/>
            </p:nvSpPr>
            <p:spPr bwMode="auto">
              <a:xfrm>
                <a:off x="3264" y="1248"/>
                <a:ext cx="816" cy="1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1" name="Line 66"/>
              <p:cNvSpPr>
                <a:spLocks noChangeShapeType="1"/>
              </p:cNvSpPr>
              <p:nvPr/>
            </p:nvSpPr>
            <p:spPr bwMode="auto">
              <a:xfrm flipV="1">
                <a:off x="3264" y="1584"/>
                <a:ext cx="81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2" name="Line 67"/>
              <p:cNvSpPr>
                <a:spLocks noChangeShapeType="1"/>
              </p:cNvSpPr>
              <p:nvPr/>
            </p:nvSpPr>
            <p:spPr bwMode="auto">
              <a:xfrm>
                <a:off x="3264" y="1680"/>
                <a:ext cx="81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3" name="Line 68"/>
              <p:cNvSpPr>
                <a:spLocks noChangeShapeType="1"/>
              </p:cNvSpPr>
              <p:nvPr/>
            </p:nvSpPr>
            <p:spPr bwMode="auto">
              <a:xfrm>
                <a:off x="3264" y="1680"/>
                <a:ext cx="816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4" name="Line 69"/>
              <p:cNvSpPr>
                <a:spLocks noChangeShapeType="1"/>
              </p:cNvSpPr>
              <p:nvPr/>
            </p:nvSpPr>
            <p:spPr bwMode="auto">
              <a:xfrm flipV="1">
                <a:off x="3264" y="1584"/>
                <a:ext cx="816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5" name="Line 70"/>
              <p:cNvSpPr>
                <a:spLocks noChangeShapeType="1"/>
              </p:cNvSpPr>
              <p:nvPr/>
            </p:nvSpPr>
            <p:spPr bwMode="auto">
              <a:xfrm flipV="1">
                <a:off x="3264" y="2016"/>
                <a:ext cx="81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6" name="Line 71"/>
              <p:cNvSpPr>
                <a:spLocks noChangeShapeType="1"/>
              </p:cNvSpPr>
              <p:nvPr/>
            </p:nvSpPr>
            <p:spPr bwMode="auto">
              <a:xfrm>
                <a:off x="3264" y="2064"/>
                <a:ext cx="81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7" name="Line 72"/>
              <p:cNvSpPr>
                <a:spLocks noChangeShapeType="1"/>
              </p:cNvSpPr>
              <p:nvPr/>
            </p:nvSpPr>
            <p:spPr bwMode="auto">
              <a:xfrm flipV="1">
                <a:off x="3264" y="1632"/>
                <a:ext cx="816" cy="1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8" name="Line 73"/>
              <p:cNvSpPr>
                <a:spLocks noChangeShapeType="1"/>
              </p:cNvSpPr>
              <p:nvPr/>
            </p:nvSpPr>
            <p:spPr bwMode="auto">
              <a:xfrm flipV="1">
                <a:off x="3264" y="2016"/>
                <a:ext cx="816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9" name="Line 74"/>
              <p:cNvSpPr>
                <a:spLocks noChangeShapeType="1"/>
              </p:cNvSpPr>
              <p:nvPr/>
            </p:nvSpPr>
            <p:spPr bwMode="auto">
              <a:xfrm flipV="1">
                <a:off x="3264" y="2400"/>
                <a:ext cx="816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0" name="Line 75"/>
              <p:cNvSpPr>
                <a:spLocks noChangeShapeType="1"/>
              </p:cNvSpPr>
              <p:nvPr/>
            </p:nvSpPr>
            <p:spPr bwMode="auto">
              <a:xfrm>
                <a:off x="4368" y="1584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" name="Line 76"/>
              <p:cNvSpPr>
                <a:spLocks noChangeShapeType="1"/>
              </p:cNvSpPr>
              <p:nvPr/>
            </p:nvSpPr>
            <p:spPr bwMode="auto">
              <a:xfrm>
                <a:off x="4368" y="2016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" name="Line 77"/>
              <p:cNvSpPr>
                <a:spLocks noChangeShapeType="1"/>
              </p:cNvSpPr>
              <p:nvPr/>
            </p:nvSpPr>
            <p:spPr bwMode="auto">
              <a:xfrm>
                <a:off x="4368" y="2448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139" name="Овал 138"/>
            <p:cNvSpPr/>
            <p:nvPr/>
          </p:nvSpPr>
          <p:spPr>
            <a:xfrm>
              <a:off x="8049904" y="4991672"/>
              <a:ext cx="381000" cy="13716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d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40" name="Овал 139"/>
            <p:cNvSpPr/>
            <p:nvPr/>
          </p:nvSpPr>
          <p:spPr>
            <a:xfrm>
              <a:off x="8098808" y="3200400"/>
              <a:ext cx="304800" cy="1143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-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Прямая со стрелкой 140"/>
            <p:cNvCxnSpPr>
              <a:stCxn id="139" idx="0"/>
              <a:endCxn id="140" idx="4"/>
            </p:cNvCxnSpPr>
            <p:nvPr/>
          </p:nvCxnSpPr>
          <p:spPr>
            <a:xfrm rot="5400000" flipH="1" flipV="1">
              <a:off x="7921670" y="4662134"/>
              <a:ext cx="648272" cy="1080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2" name="Прямоугольник 241">
            <a:hlinkClick r:id="rId3" action="ppaction://hlinksldjump"/>
          </p:cNvPr>
          <p:cNvSpPr/>
          <p:nvPr/>
        </p:nvSpPr>
        <p:spPr>
          <a:xfrm>
            <a:off x="3733800" y="5181600"/>
            <a:ext cx="12192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Link</a:t>
            </a:r>
            <a:endParaRPr lang="ru-RU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 build="allAtOnce"/>
      <p:bldP spid="28" grpId="0" build="allAtOnce" animBg="1"/>
      <p:bldP spid="55" grpId="0"/>
      <p:bldP spid="242" grpId="0" build="allAtOnce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4" name="Rectangle 67"/>
          <p:cNvSpPr>
            <a:spLocks noChangeArrowheads="1"/>
          </p:cNvSpPr>
          <p:nvPr/>
        </p:nvSpPr>
        <p:spPr bwMode="auto">
          <a:xfrm>
            <a:off x="3348038" y="1209675"/>
            <a:ext cx="2736850" cy="1152525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1157287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Second generation neural networks (~1985)</a:t>
            </a:r>
            <a:br>
              <a:rPr lang="en-US" sz="3200" dirty="0" smtClean="0"/>
            </a:br>
            <a:r>
              <a:rPr lang="en-US" sz="3200" dirty="0" smtClean="0"/>
              <a:t>Back Propagation</a:t>
            </a:r>
          </a:p>
        </p:txBody>
      </p:sp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6840538" y="5840413"/>
            <a:ext cx="16208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3333CC"/>
                </a:solidFill>
              </a:rPr>
              <a:t>input vector</a:t>
            </a:r>
          </a:p>
        </p:txBody>
      </p:sp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7596188" y="4264025"/>
            <a:ext cx="11525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3333CC"/>
                </a:solidFill>
              </a:rPr>
              <a:t>hidden layers</a:t>
            </a:r>
            <a:endParaRPr lang="en-US" sz="1800">
              <a:solidFill>
                <a:srgbClr val="3333CC"/>
              </a:solidFill>
            </a:endParaRPr>
          </a:p>
        </p:txBody>
      </p:sp>
      <p:sp>
        <p:nvSpPr>
          <p:cNvPr id="32773" name="Text Box 6"/>
          <p:cNvSpPr txBox="1">
            <a:spLocks noChangeArrowheads="1"/>
          </p:cNvSpPr>
          <p:nvPr/>
        </p:nvSpPr>
        <p:spPr bwMode="auto">
          <a:xfrm>
            <a:off x="6913563" y="2636838"/>
            <a:ext cx="1547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3333CC"/>
                </a:solidFill>
              </a:rPr>
              <a:t>outputs</a:t>
            </a:r>
          </a:p>
        </p:txBody>
      </p:sp>
      <p:sp>
        <p:nvSpPr>
          <p:cNvPr id="32774" name="Oval 7"/>
          <p:cNvSpPr>
            <a:spLocks noChangeArrowheads="1"/>
          </p:cNvSpPr>
          <p:nvPr/>
        </p:nvSpPr>
        <p:spPr bwMode="auto">
          <a:xfrm>
            <a:off x="2916238" y="4870450"/>
            <a:ext cx="431800" cy="4318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775" name="Oval 8"/>
          <p:cNvSpPr>
            <a:spLocks noChangeArrowheads="1"/>
          </p:cNvSpPr>
          <p:nvPr/>
        </p:nvSpPr>
        <p:spPr bwMode="auto">
          <a:xfrm>
            <a:off x="3708400" y="4870450"/>
            <a:ext cx="431800" cy="4318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776" name="Oval 9"/>
          <p:cNvSpPr>
            <a:spLocks noChangeArrowheads="1"/>
          </p:cNvSpPr>
          <p:nvPr/>
        </p:nvSpPr>
        <p:spPr bwMode="auto">
          <a:xfrm>
            <a:off x="4500563" y="4870450"/>
            <a:ext cx="431800" cy="4318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777" name="Oval 10"/>
          <p:cNvSpPr>
            <a:spLocks noChangeArrowheads="1"/>
          </p:cNvSpPr>
          <p:nvPr/>
        </p:nvSpPr>
        <p:spPr bwMode="auto">
          <a:xfrm>
            <a:off x="3563938" y="3862388"/>
            <a:ext cx="431800" cy="4318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778" name="Oval 11"/>
          <p:cNvSpPr>
            <a:spLocks noChangeArrowheads="1"/>
          </p:cNvSpPr>
          <p:nvPr/>
        </p:nvSpPr>
        <p:spPr bwMode="auto">
          <a:xfrm>
            <a:off x="4500563" y="3862388"/>
            <a:ext cx="431800" cy="4318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779" name="Oval 12"/>
          <p:cNvSpPr>
            <a:spLocks noChangeArrowheads="1"/>
          </p:cNvSpPr>
          <p:nvPr/>
        </p:nvSpPr>
        <p:spPr bwMode="auto">
          <a:xfrm>
            <a:off x="3708400" y="5878513"/>
            <a:ext cx="431800" cy="4318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780" name="Oval 13"/>
          <p:cNvSpPr>
            <a:spLocks noChangeArrowheads="1"/>
          </p:cNvSpPr>
          <p:nvPr/>
        </p:nvSpPr>
        <p:spPr bwMode="auto">
          <a:xfrm>
            <a:off x="4500563" y="5878513"/>
            <a:ext cx="431800" cy="4318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781" name="Oval 14"/>
          <p:cNvSpPr>
            <a:spLocks noChangeArrowheads="1"/>
          </p:cNvSpPr>
          <p:nvPr/>
        </p:nvSpPr>
        <p:spPr bwMode="auto">
          <a:xfrm>
            <a:off x="5292725" y="5878513"/>
            <a:ext cx="431800" cy="4318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782" name="Oval 15"/>
          <p:cNvSpPr>
            <a:spLocks noChangeArrowheads="1"/>
          </p:cNvSpPr>
          <p:nvPr/>
        </p:nvSpPr>
        <p:spPr bwMode="auto">
          <a:xfrm>
            <a:off x="4068763" y="2709863"/>
            <a:ext cx="431800" cy="4318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783" name="Oval 16"/>
          <p:cNvSpPr>
            <a:spLocks noChangeArrowheads="1"/>
          </p:cNvSpPr>
          <p:nvPr/>
        </p:nvSpPr>
        <p:spPr bwMode="auto">
          <a:xfrm>
            <a:off x="4860925" y="2709863"/>
            <a:ext cx="431800" cy="4318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784" name="Oval 17"/>
          <p:cNvSpPr>
            <a:spLocks noChangeArrowheads="1"/>
          </p:cNvSpPr>
          <p:nvPr/>
        </p:nvSpPr>
        <p:spPr bwMode="auto">
          <a:xfrm>
            <a:off x="5508625" y="3933825"/>
            <a:ext cx="431800" cy="4318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785" name="Oval 18"/>
          <p:cNvSpPr>
            <a:spLocks noChangeArrowheads="1"/>
          </p:cNvSpPr>
          <p:nvPr/>
        </p:nvSpPr>
        <p:spPr bwMode="auto">
          <a:xfrm>
            <a:off x="5292725" y="4870450"/>
            <a:ext cx="431800" cy="4318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786" name="Oval 19"/>
          <p:cNvSpPr>
            <a:spLocks noChangeArrowheads="1"/>
          </p:cNvSpPr>
          <p:nvPr/>
        </p:nvSpPr>
        <p:spPr bwMode="auto">
          <a:xfrm>
            <a:off x="6084888" y="4870450"/>
            <a:ext cx="431800" cy="4318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cxnSp>
        <p:nvCxnSpPr>
          <p:cNvPr id="32787" name="AutoShape 20"/>
          <p:cNvCxnSpPr>
            <a:cxnSpLocks noChangeShapeType="1"/>
            <a:stCxn id="32780" idx="0"/>
            <a:endCxn id="32776" idx="4"/>
          </p:cNvCxnSpPr>
          <p:nvPr/>
        </p:nvCxnSpPr>
        <p:spPr bwMode="auto">
          <a:xfrm flipV="1">
            <a:off x="4716463" y="5316538"/>
            <a:ext cx="0" cy="547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788" name="AutoShape 21"/>
          <p:cNvCxnSpPr>
            <a:cxnSpLocks noChangeShapeType="1"/>
            <a:stCxn id="32779" idx="0"/>
            <a:endCxn id="32775" idx="4"/>
          </p:cNvCxnSpPr>
          <p:nvPr/>
        </p:nvCxnSpPr>
        <p:spPr bwMode="auto">
          <a:xfrm flipV="1">
            <a:off x="3924300" y="5316538"/>
            <a:ext cx="0" cy="547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789" name="AutoShape 22"/>
          <p:cNvCxnSpPr>
            <a:cxnSpLocks noChangeShapeType="1"/>
            <a:stCxn id="32781" idx="0"/>
            <a:endCxn id="32785" idx="4"/>
          </p:cNvCxnSpPr>
          <p:nvPr/>
        </p:nvCxnSpPr>
        <p:spPr bwMode="auto">
          <a:xfrm flipV="1">
            <a:off x="5508625" y="5316538"/>
            <a:ext cx="0" cy="547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790" name="AutoShape 23"/>
          <p:cNvCxnSpPr>
            <a:cxnSpLocks noChangeShapeType="1"/>
            <a:stCxn id="32776" idx="0"/>
            <a:endCxn id="32778" idx="4"/>
          </p:cNvCxnSpPr>
          <p:nvPr/>
        </p:nvCxnSpPr>
        <p:spPr bwMode="auto">
          <a:xfrm flipV="1">
            <a:off x="4716463" y="4308475"/>
            <a:ext cx="0" cy="547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791" name="AutoShape 24"/>
          <p:cNvCxnSpPr>
            <a:cxnSpLocks noChangeShapeType="1"/>
            <a:stCxn id="32775" idx="0"/>
            <a:endCxn id="32777" idx="4"/>
          </p:cNvCxnSpPr>
          <p:nvPr/>
        </p:nvCxnSpPr>
        <p:spPr bwMode="auto">
          <a:xfrm flipH="1" flipV="1">
            <a:off x="3779838" y="4308475"/>
            <a:ext cx="144462" cy="547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792" name="AutoShape 25"/>
          <p:cNvCxnSpPr>
            <a:cxnSpLocks noChangeShapeType="1"/>
            <a:stCxn id="32785" idx="0"/>
            <a:endCxn id="32784" idx="4"/>
          </p:cNvCxnSpPr>
          <p:nvPr/>
        </p:nvCxnSpPr>
        <p:spPr bwMode="auto">
          <a:xfrm flipV="1">
            <a:off x="5508625" y="4379913"/>
            <a:ext cx="215900" cy="476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793" name="AutoShape 26"/>
          <p:cNvCxnSpPr>
            <a:cxnSpLocks noChangeShapeType="1"/>
            <a:stCxn id="32778" idx="7"/>
            <a:endCxn id="32783" idx="4"/>
          </p:cNvCxnSpPr>
          <p:nvPr/>
        </p:nvCxnSpPr>
        <p:spPr bwMode="auto">
          <a:xfrm flipV="1">
            <a:off x="4868863" y="3155950"/>
            <a:ext cx="207962" cy="7556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794" name="AutoShape 27"/>
          <p:cNvCxnSpPr>
            <a:cxnSpLocks noChangeShapeType="1"/>
            <a:stCxn id="32784" idx="0"/>
            <a:endCxn id="32783" idx="5"/>
          </p:cNvCxnSpPr>
          <p:nvPr/>
        </p:nvCxnSpPr>
        <p:spPr bwMode="auto">
          <a:xfrm flipH="1" flipV="1">
            <a:off x="5229225" y="3092450"/>
            <a:ext cx="495300" cy="8270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795" name="AutoShape 28"/>
          <p:cNvCxnSpPr>
            <a:cxnSpLocks noChangeShapeType="1"/>
            <a:stCxn id="32780" idx="7"/>
            <a:endCxn id="32785" idx="3"/>
          </p:cNvCxnSpPr>
          <p:nvPr/>
        </p:nvCxnSpPr>
        <p:spPr bwMode="auto">
          <a:xfrm flipV="1">
            <a:off x="4868863" y="5253038"/>
            <a:ext cx="487362" cy="674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796" name="AutoShape 29"/>
          <p:cNvCxnSpPr>
            <a:cxnSpLocks noChangeShapeType="1"/>
            <a:stCxn id="32781" idx="7"/>
            <a:endCxn id="32786" idx="3"/>
          </p:cNvCxnSpPr>
          <p:nvPr/>
        </p:nvCxnSpPr>
        <p:spPr bwMode="auto">
          <a:xfrm flipV="1">
            <a:off x="5661025" y="5253038"/>
            <a:ext cx="487363" cy="674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797" name="AutoShape 30"/>
          <p:cNvCxnSpPr>
            <a:cxnSpLocks noChangeShapeType="1"/>
            <a:stCxn id="32774" idx="0"/>
            <a:endCxn id="32777" idx="3"/>
          </p:cNvCxnSpPr>
          <p:nvPr/>
        </p:nvCxnSpPr>
        <p:spPr bwMode="auto">
          <a:xfrm flipV="1">
            <a:off x="3132138" y="4244975"/>
            <a:ext cx="495300" cy="611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798" name="AutoShape 31"/>
          <p:cNvCxnSpPr>
            <a:cxnSpLocks noChangeShapeType="1"/>
            <a:stCxn id="32775" idx="7"/>
            <a:endCxn id="32778" idx="3"/>
          </p:cNvCxnSpPr>
          <p:nvPr/>
        </p:nvCxnSpPr>
        <p:spPr bwMode="auto">
          <a:xfrm flipV="1">
            <a:off x="4076700" y="4244975"/>
            <a:ext cx="487363" cy="674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799" name="AutoShape 32"/>
          <p:cNvCxnSpPr>
            <a:cxnSpLocks noChangeShapeType="1"/>
            <a:stCxn id="32786" idx="0"/>
            <a:endCxn id="32784" idx="5"/>
          </p:cNvCxnSpPr>
          <p:nvPr/>
        </p:nvCxnSpPr>
        <p:spPr bwMode="auto">
          <a:xfrm flipH="1" flipV="1">
            <a:off x="5876925" y="4316413"/>
            <a:ext cx="423863" cy="539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800" name="AutoShape 33"/>
          <p:cNvCxnSpPr>
            <a:cxnSpLocks noChangeShapeType="1"/>
            <a:stCxn id="32781" idx="1"/>
            <a:endCxn id="32776" idx="5"/>
          </p:cNvCxnSpPr>
          <p:nvPr/>
        </p:nvCxnSpPr>
        <p:spPr bwMode="auto">
          <a:xfrm flipH="1" flipV="1">
            <a:off x="4868863" y="5253038"/>
            <a:ext cx="487362" cy="674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801" name="AutoShape 34"/>
          <p:cNvCxnSpPr>
            <a:cxnSpLocks noChangeShapeType="1"/>
            <a:stCxn id="32776" idx="1"/>
            <a:endCxn id="32777" idx="5"/>
          </p:cNvCxnSpPr>
          <p:nvPr/>
        </p:nvCxnSpPr>
        <p:spPr bwMode="auto">
          <a:xfrm flipH="1" flipV="1">
            <a:off x="3932238" y="4244975"/>
            <a:ext cx="631825" cy="674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802" name="AutoShape 35"/>
          <p:cNvCxnSpPr>
            <a:cxnSpLocks noChangeShapeType="1"/>
            <a:stCxn id="32785" idx="1"/>
            <a:endCxn id="32778" idx="5"/>
          </p:cNvCxnSpPr>
          <p:nvPr/>
        </p:nvCxnSpPr>
        <p:spPr bwMode="auto">
          <a:xfrm flipH="1" flipV="1">
            <a:off x="4868863" y="4244975"/>
            <a:ext cx="487362" cy="674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803" name="AutoShape 36"/>
          <p:cNvCxnSpPr>
            <a:cxnSpLocks noChangeShapeType="1"/>
            <a:stCxn id="32779" idx="1"/>
            <a:endCxn id="32774" idx="4"/>
          </p:cNvCxnSpPr>
          <p:nvPr/>
        </p:nvCxnSpPr>
        <p:spPr bwMode="auto">
          <a:xfrm flipH="1" flipV="1">
            <a:off x="3132138" y="5316538"/>
            <a:ext cx="639762" cy="6111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804" name="AutoShape 37"/>
          <p:cNvCxnSpPr>
            <a:cxnSpLocks noChangeShapeType="1"/>
            <a:stCxn id="32780" idx="1"/>
            <a:endCxn id="32775" idx="5"/>
          </p:cNvCxnSpPr>
          <p:nvPr/>
        </p:nvCxnSpPr>
        <p:spPr bwMode="auto">
          <a:xfrm flipH="1" flipV="1">
            <a:off x="4076700" y="5253038"/>
            <a:ext cx="487363" cy="674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805" name="AutoShape 38"/>
          <p:cNvCxnSpPr>
            <a:cxnSpLocks noChangeShapeType="1"/>
            <a:stCxn id="32778" idx="1"/>
            <a:endCxn id="32782" idx="4"/>
          </p:cNvCxnSpPr>
          <p:nvPr/>
        </p:nvCxnSpPr>
        <p:spPr bwMode="auto">
          <a:xfrm flipH="1" flipV="1">
            <a:off x="4284663" y="3155950"/>
            <a:ext cx="279400" cy="7556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806" name="AutoShape 39"/>
          <p:cNvCxnSpPr>
            <a:cxnSpLocks noChangeShapeType="1"/>
            <a:stCxn id="32784" idx="1"/>
            <a:endCxn id="32782" idx="5"/>
          </p:cNvCxnSpPr>
          <p:nvPr/>
        </p:nvCxnSpPr>
        <p:spPr bwMode="auto">
          <a:xfrm flipH="1" flipV="1">
            <a:off x="4437063" y="3092450"/>
            <a:ext cx="1135062" cy="890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807" name="AutoShape 40"/>
          <p:cNvCxnSpPr>
            <a:cxnSpLocks noChangeShapeType="1"/>
            <a:stCxn id="32777" idx="7"/>
            <a:endCxn id="32783" idx="3"/>
          </p:cNvCxnSpPr>
          <p:nvPr/>
        </p:nvCxnSpPr>
        <p:spPr bwMode="auto">
          <a:xfrm flipV="1">
            <a:off x="3932238" y="3092450"/>
            <a:ext cx="992187" cy="819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808" name="AutoShape 41"/>
          <p:cNvCxnSpPr>
            <a:cxnSpLocks noChangeShapeType="1"/>
            <a:stCxn id="32777" idx="0"/>
            <a:endCxn id="32782" idx="3"/>
          </p:cNvCxnSpPr>
          <p:nvPr/>
        </p:nvCxnSpPr>
        <p:spPr bwMode="auto">
          <a:xfrm flipV="1">
            <a:off x="3779838" y="3092450"/>
            <a:ext cx="352425" cy="7556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809" name="AutoShape 42"/>
          <p:cNvCxnSpPr>
            <a:cxnSpLocks noChangeShapeType="1"/>
            <a:stCxn id="32776" idx="7"/>
            <a:endCxn id="32784" idx="3"/>
          </p:cNvCxnSpPr>
          <p:nvPr/>
        </p:nvCxnSpPr>
        <p:spPr bwMode="auto">
          <a:xfrm flipV="1">
            <a:off x="4868863" y="4316413"/>
            <a:ext cx="703262" cy="603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810" name="AutoShape 43"/>
          <p:cNvCxnSpPr>
            <a:cxnSpLocks noChangeShapeType="1"/>
            <a:stCxn id="32779" idx="7"/>
            <a:endCxn id="32776" idx="3"/>
          </p:cNvCxnSpPr>
          <p:nvPr/>
        </p:nvCxnSpPr>
        <p:spPr bwMode="auto">
          <a:xfrm flipV="1">
            <a:off x="4076700" y="5253038"/>
            <a:ext cx="487363" cy="674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811" name="AutoShape 44"/>
          <p:cNvCxnSpPr>
            <a:cxnSpLocks noChangeShapeType="1"/>
            <a:stCxn id="32774" idx="7"/>
            <a:endCxn id="32778" idx="2"/>
          </p:cNvCxnSpPr>
          <p:nvPr/>
        </p:nvCxnSpPr>
        <p:spPr bwMode="auto">
          <a:xfrm flipV="1">
            <a:off x="3284538" y="4078288"/>
            <a:ext cx="1201737" cy="841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812" name="AutoShape 45"/>
          <p:cNvCxnSpPr>
            <a:cxnSpLocks noChangeShapeType="1"/>
            <a:stCxn id="32786" idx="1"/>
            <a:endCxn id="32778" idx="6"/>
          </p:cNvCxnSpPr>
          <p:nvPr/>
        </p:nvCxnSpPr>
        <p:spPr bwMode="auto">
          <a:xfrm flipH="1" flipV="1">
            <a:off x="4946650" y="4078288"/>
            <a:ext cx="1201738" cy="841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813" name="AutoShape 46"/>
          <p:cNvSpPr>
            <a:spLocks noChangeArrowheads="1"/>
          </p:cNvSpPr>
          <p:nvPr/>
        </p:nvSpPr>
        <p:spPr bwMode="auto">
          <a:xfrm>
            <a:off x="6156325" y="6021388"/>
            <a:ext cx="50482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rgbClr val="3333CC"/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814" name="AutoShape 47"/>
          <p:cNvSpPr>
            <a:spLocks noChangeArrowheads="1"/>
          </p:cNvSpPr>
          <p:nvPr/>
        </p:nvSpPr>
        <p:spPr bwMode="auto">
          <a:xfrm rot="784861">
            <a:off x="6731000" y="4294188"/>
            <a:ext cx="50482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rgbClr val="3333CC"/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815" name="AutoShape 48"/>
          <p:cNvSpPr>
            <a:spLocks noChangeArrowheads="1"/>
          </p:cNvSpPr>
          <p:nvPr/>
        </p:nvSpPr>
        <p:spPr bwMode="auto">
          <a:xfrm>
            <a:off x="6156325" y="2854325"/>
            <a:ext cx="50482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rgbClr val="3333CC"/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816" name="AutoShape 49"/>
          <p:cNvSpPr>
            <a:spLocks noChangeArrowheads="1"/>
          </p:cNvSpPr>
          <p:nvPr/>
        </p:nvSpPr>
        <p:spPr bwMode="auto">
          <a:xfrm rot="-768256">
            <a:off x="6732588" y="4870450"/>
            <a:ext cx="50482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rgbClr val="3333CC"/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817" name="Rectangle 50"/>
          <p:cNvSpPr>
            <a:spLocks noChangeArrowheads="1"/>
          </p:cNvSpPr>
          <p:nvPr/>
        </p:nvSpPr>
        <p:spPr bwMode="auto">
          <a:xfrm>
            <a:off x="6661150" y="2565400"/>
            <a:ext cx="1655763" cy="647700"/>
          </a:xfrm>
          <a:prstGeom prst="rect">
            <a:avLst/>
          </a:prstGeom>
          <a:solidFill>
            <a:srgbClr val="3333CC">
              <a:alpha val="20000"/>
            </a:srgbClr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818" name="Rectangle 51"/>
          <p:cNvSpPr>
            <a:spLocks noChangeArrowheads="1"/>
          </p:cNvSpPr>
          <p:nvPr/>
        </p:nvSpPr>
        <p:spPr bwMode="auto">
          <a:xfrm>
            <a:off x="7237413" y="4221163"/>
            <a:ext cx="1655762" cy="935037"/>
          </a:xfrm>
          <a:prstGeom prst="rect">
            <a:avLst/>
          </a:prstGeom>
          <a:solidFill>
            <a:srgbClr val="3333CC">
              <a:alpha val="20000"/>
            </a:srgbClr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819" name="Rectangle 52"/>
          <p:cNvSpPr>
            <a:spLocks noChangeArrowheads="1"/>
          </p:cNvSpPr>
          <p:nvPr/>
        </p:nvSpPr>
        <p:spPr bwMode="auto">
          <a:xfrm>
            <a:off x="6661150" y="5734050"/>
            <a:ext cx="1800225" cy="647700"/>
          </a:xfrm>
          <a:prstGeom prst="rect">
            <a:avLst/>
          </a:prstGeom>
          <a:solidFill>
            <a:srgbClr val="3333CC">
              <a:alpha val="20000"/>
            </a:srgbClr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820" name="Oval 53"/>
          <p:cNvSpPr>
            <a:spLocks noChangeArrowheads="1"/>
          </p:cNvSpPr>
          <p:nvPr/>
        </p:nvSpPr>
        <p:spPr bwMode="auto">
          <a:xfrm>
            <a:off x="4356100" y="5373688"/>
            <a:ext cx="144463" cy="144462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821" name="Oval 54"/>
          <p:cNvSpPr>
            <a:spLocks noChangeArrowheads="1"/>
          </p:cNvSpPr>
          <p:nvPr/>
        </p:nvSpPr>
        <p:spPr bwMode="auto">
          <a:xfrm>
            <a:off x="4932363" y="5373688"/>
            <a:ext cx="144462" cy="144462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822" name="Oval 55"/>
          <p:cNvSpPr>
            <a:spLocks noChangeArrowheads="1"/>
          </p:cNvSpPr>
          <p:nvPr/>
        </p:nvSpPr>
        <p:spPr bwMode="auto">
          <a:xfrm>
            <a:off x="4714875" y="3141663"/>
            <a:ext cx="144463" cy="144462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823" name="Oval 56"/>
          <p:cNvSpPr>
            <a:spLocks noChangeArrowheads="1"/>
          </p:cNvSpPr>
          <p:nvPr/>
        </p:nvSpPr>
        <p:spPr bwMode="auto">
          <a:xfrm>
            <a:off x="5291138" y="3213100"/>
            <a:ext cx="144462" cy="144463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824" name="Oval 57"/>
          <p:cNvSpPr>
            <a:spLocks noChangeArrowheads="1"/>
          </p:cNvSpPr>
          <p:nvPr/>
        </p:nvSpPr>
        <p:spPr bwMode="auto">
          <a:xfrm>
            <a:off x="4356100" y="4365625"/>
            <a:ext cx="144463" cy="144463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825" name="Oval 58"/>
          <p:cNvSpPr>
            <a:spLocks noChangeArrowheads="1"/>
          </p:cNvSpPr>
          <p:nvPr/>
        </p:nvSpPr>
        <p:spPr bwMode="auto">
          <a:xfrm>
            <a:off x="4932363" y="4365625"/>
            <a:ext cx="144462" cy="14446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826" name="Oval 59"/>
          <p:cNvSpPr>
            <a:spLocks noChangeArrowheads="1"/>
          </p:cNvSpPr>
          <p:nvPr/>
        </p:nvSpPr>
        <p:spPr bwMode="auto">
          <a:xfrm>
            <a:off x="4645025" y="4437063"/>
            <a:ext cx="144463" cy="14446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827" name="Oval 60"/>
          <p:cNvSpPr>
            <a:spLocks noChangeArrowheads="1"/>
          </p:cNvSpPr>
          <p:nvPr/>
        </p:nvSpPr>
        <p:spPr bwMode="auto">
          <a:xfrm>
            <a:off x="4645025" y="5445125"/>
            <a:ext cx="144463" cy="14446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828" name="Oval 61"/>
          <p:cNvSpPr>
            <a:spLocks noChangeArrowheads="1"/>
          </p:cNvSpPr>
          <p:nvPr/>
        </p:nvSpPr>
        <p:spPr bwMode="auto">
          <a:xfrm>
            <a:off x="4932363" y="3286125"/>
            <a:ext cx="144462" cy="14446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829" name="AutoShape 62"/>
          <p:cNvSpPr>
            <a:spLocks noChangeArrowheads="1"/>
          </p:cNvSpPr>
          <p:nvPr/>
        </p:nvSpPr>
        <p:spPr bwMode="auto">
          <a:xfrm>
            <a:off x="1547813" y="3141663"/>
            <a:ext cx="287337" cy="2303462"/>
          </a:xfrm>
          <a:prstGeom prst="downArrow">
            <a:avLst>
              <a:gd name="adj1" fmla="val 50000"/>
              <a:gd name="adj2" fmla="val 200415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2830" name="Text Box 63"/>
          <p:cNvSpPr txBox="1">
            <a:spLocks noChangeArrowheads="1"/>
          </p:cNvSpPr>
          <p:nvPr/>
        </p:nvSpPr>
        <p:spPr bwMode="auto">
          <a:xfrm>
            <a:off x="468313" y="1412875"/>
            <a:ext cx="24479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chemeClr val="folHlink"/>
                </a:solidFill>
              </a:rPr>
              <a:t>Back-propagate                error signal to get derivatives for learning</a:t>
            </a:r>
          </a:p>
        </p:txBody>
      </p:sp>
      <p:cxnSp>
        <p:nvCxnSpPr>
          <p:cNvPr id="32831" name="AutoShape 64"/>
          <p:cNvCxnSpPr>
            <a:cxnSpLocks noChangeShapeType="1"/>
            <a:stCxn id="32782" idx="0"/>
          </p:cNvCxnSpPr>
          <p:nvPr/>
        </p:nvCxnSpPr>
        <p:spPr bwMode="auto">
          <a:xfrm flipV="1">
            <a:off x="4284663" y="2349500"/>
            <a:ext cx="0" cy="3460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832" name="AutoShape 65"/>
          <p:cNvCxnSpPr>
            <a:cxnSpLocks noChangeShapeType="1"/>
            <a:stCxn id="32783" idx="0"/>
          </p:cNvCxnSpPr>
          <p:nvPr/>
        </p:nvCxnSpPr>
        <p:spPr bwMode="auto">
          <a:xfrm flipV="1">
            <a:off x="5076825" y="2349500"/>
            <a:ext cx="1588" cy="3460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833" name="Text Box 66"/>
          <p:cNvSpPr txBox="1">
            <a:spLocks noChangeArrowheads="1"/>
          </p:cNvSpPr>
          <p:nvPr/>
        </p:nvSpPr>
        <p:spPr bwMode="auto">
          <a:xfrm>
            <a:off x="3421063" y="1279525"/>
            <a:ext cx="2735262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Compare outputs with </a:t>
            </a:r>
            <a:r>
              <a:rPr lang="en-US" sz="2000" dirty="0">
                <a:solidFill>
                  <a:srgbClr val="FF0000"/>
                </a:solidFill>
              </a:rPr>
              <a:t>correct answer</a:t>
            </a:r>
            <a:r>
              <a:rPr lang="en-US" sz="2000" dirty="0"/>
              <a:t> to get error signal</a:t>
            </a:r>
          </a:p>
        </p:txBody>
      </p:sp>
      <p:sp>
        <p:nvSpPr>
          <p:cNvPr id="67" name="Номер слайда 6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-304800"/>
            <a:ext cx="3429000" cy="1143000"/>
          </a:xfrm>
        </p:spPr>
        <p:txBody>
          <a:bodyPr/>
          <a:lstStyle/>
          <a:p>
            <a:r>
              <a:rPr lang="en-GB" dirty="0" smtClean="0"/>
              <a:t>BP-algorithm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3215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154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154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154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154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1548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1550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1552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1555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1557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1559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1561" name="Rectangle 2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1563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1565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134" name="Группа 133"/>
          <p:cNvGrpSpPr/>
          <p:nvPr/>
        </p:nvGrpSpPr>
        <p:grpSpPr>
          <a:xfrm>
            <a:off x="457200" y="304800"/>
            <a:ext cx="5748996" cy="3352800"/>
            <a:chOff x="1876425" y="1219200"/>
            <a:chExt cx="5748996" cy="3352800"/>
          </a:xfrm>
        </p:grpSpPr>
        <p:sp>
          <p:nvSpPr>
            <p:cNvPr id="4" name="Овал 3"/>
            <p:cNvSpPr/>
            <p:nvPr/>
          </p:nvSpPr>
          <p:spPr>
            <a:xfrm>
              <a:off x="2057400" y="178672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/>
            <p:cNvSpPr/>
            <p:nvPr/>
          </p:nvSpPr>
          <p:spPr>
            <a:xfrm>
              <a:off x="2057400" y="346312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3771900" y="1786720"/>
              <a:ext cx="457200" cy="457200"/>
            </a:xfrm>
            <a:prstGeom prst="ellipse">
              <a:avLst/>
            </a:prstGeom>
            <a:solidFill>
              <a:srgbClr val="00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Овал 12"/>
            <p:cNvSpPr/>
            <p:nvPr/>
          </p:nvSpPr>
          <p:spPr>
            <a:xfrm>
              <a:off x="3755408" y="3463120"/>
              <a:ext cx="457200" cy="457200"/>
            </a:xfrm>
            <a:prstGeom prst="ellipse">
              <a:avLst/>
            </a:prstGeom>
            <a:solidFill>
              <a:srgbClr val="00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5486400" y="1786720"/>
              <a:ext cx="457200" cy="457200"/>
            </a:xfrm>
            <a:prstGeom prst="ellipse">
              <a:avLst/>
            </a:prstGeom>
            <a:solidFill>
              <a:srgbClr val="00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Овал 14"/>
            <p:cNvSpPr/>
            <p:nvPr/>
          </p:nvSpPr>
          <p:spPr>
            <a:xfrm>
              <a:off x="5486400" y="3463120"/>
              <a:ext cx="457200" cy="457200"/>
            </a:xfrm>
            <a:prstGeom prst="ellipse">
              <a:avLst/>
            </a:prstGeom>
            <a:solidFill>
              <a:srgbClr val="00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Овал 15"/>
            <p:cNvSpPr/>
            <p:nvPr/>
          </p:nvSpPr>
          <p:spPr>
            <a:xfrm>
              <a:off x="7168221" y="1219200"/>
              <a:ext cx="457200" cy="4572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Овал 16"/>
            <p:cNvSpPr/>
            <p:nvPr/>
          </p:nvSpPr>
          <p:spPr>
            <a:xfrm>
              <a:off x="7168221" y="4114800"/>
              <a:ext cx="457200" cy="4572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9" name="Прямая со стрелкой 18"/>
            <p:cNvCxnSpPr>
              <a:stCxn id="4" idx="6"/>
              <a:endCxn id="12" idx="2"/>
            </p:cNvCxnSpPr>
            <p:nvPr/>
          </p:nvCxnSpPr>
          <p:spPr>
            <a:xfrm>
              <a:off x="2514600" y="2015320"/>
              <a:ext cx="1257300" cy="1588"/>
            </a:xfrm>
            <a:prstGeom prst="straightConnector1">
              <a:avLst/>
            </a:prstGeom>
            <a:ln>
              <a:solidFill>
                <a:srgbClr val="0066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stCxn id="12" idx="6"/>
              <a:endCxn id="14" idx="2"/>
            </p:cNvCxnSpPr>
            <p:nvPr/>
          </p:nvCxnSpPr>
          <p:spPr>
            <a:xfrm>
              <a:off x="4229100" y="2015320"/>
              <a:ext cx="1257300" cy="1588"/>
            </a:xfrm>
            <a:prstGeom prst="straightConnector1">
              <a:avLst/>
            </a:prstGeom>
            <a:ln>
              <a:solidFill>
                <a:srgbClr val="0066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5" idx="6"/>
              <a:endCxn id="13" idx="2"/>
            </p:cNvCxnSpPr>
            <p:nvPr/>
          </p:nvCxnSpPr>
          <p:spPr>
            <a:xfrm>
              <a:off x="2514600" y="3691720"/>
              <a:ext cx="1240808" cy="1588"/>
            </a:xfrm>
            <a:prstGeom prst="straightConnector1">
              <a:avLst/>
            </a:prstGeom>
            <a:ln>
              <a:solidFill>
                <a:srgbClr val="0066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/>
            <p:cNvCxnSpPr>
              <a:stCxn id="13" idx="6"/>
              <a:endCxn id="15" idx="2"/>
            </p:cNvCxnSpPr>
            <p:nvPr/>
          </p:nvCxnSpPr>
          <p:spPr>
            <a:xfrm>
              <a:off x="4212608" y="3691720"/>
              <a:ext cx="1273792" cy="1588"/>
            </a:xfrm>
            <a:prstGeom prst="straightConnector1">
              <a:avLst/>
            </a:prstGeom>
            <a:ln>
              <a:solidFill>
                <a:srgbClr val="0066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/>
            <p:cNvCxnSpPr>
              <a:stCxn id="4" idx="5"/>
              <a:endCxn id="13" idx="1"/>
            </p:cNvCxnSpPr>
            <p:nvPr/>
          </p:nvCxnSpPr>
          <p:spPr>
            <a:xfrm rot="16200000" flipH="1">
              <a:off x="2458449" y="2166161"/>
              <a:ext cx="1353110" cy="1374718"/>
            </a:xfrm>
            <a:prstGeom prst="straightConnector1">
              <a:avLst/>
            </a:prstGeom>
            <a:ln>
              <a:solidFill>
                <a:srgbClr val="0066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/>
            <p:cNvCxnSpPr>
              <a:stCxn id="12" idx="5"/>
              <a:endCxn id="15" idx="1"/>
            </p:cNvCxnSpPr>
            <p:nvPr/>
          </p:nvCxnSpPr>
          <p:spPr>
            <a:xfrm rot="16200000" flipH="1">
              <a:off x="4181195" y="2157915"/>
              <a:ext cx="1353110" cy="1391210"/>
            </a:xfrm>
            <a:prstGeom prst="straightConnector1">
              <a:avLst/>
            </a:prstGeom>
            <a:ln>
              <a:solidFill>
                <a:srgbClr val="0066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/>
            <p:cNvCxnSpPr>
              <a:stCxn id="5" idx="7"/>
              <a:endCxn id="12" idx="3"/>
            </p:cNvCxnSpPr>
            <p:nvPr/>
          </p:nvCxnSpPr>
          <p:spPr>
            <a:xfrm rot="5400000" flipH="1" flipV="1">
              <a:off x="2466695" y="2157915"/>
              <a:ext cx="1353110" cy="1391210"/>
            </a:xfrm>
            <a:prstGeom prst="straightConnector1">
              <a:avLst/>
            </a:prstGeom>
            <a:ln>
              <a:solidFill>
                <a:srgbClr val="0066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/>
            <p:cNvCxnSpPr>
              <a:stCxn id="13" idx="7"/>
              <a:endCxn id="14" idx="3"/>
            </p:cNvCxnSpPr>
            <p:nvPr/>
          </p:nvCxnSpPr>
          <p:spPr>
            <a:xfrm rot="5400000" flipH="1" flipV="1">
              <a:off x="4172949" y="2149669"/>
              <a:ext cx="1353110" cy="1407702"/>
            </a:xfrm>
            <a:prstGeom prst="straightConnector1">
              <a:avLst/>
            </a:prstGeom>
            <a:ln>
              <a:solidFill>
                <a:srgbClr val="0066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Двойная стрелка влево/вправо 33"/>
            <p:cNvSpPr/>
            <p:nvPr/>
          </p:nvSpPr>
          <p:spPr>
            <a:xfrm rot="19848949">
              <a:off x="5976457" y="1660067"/>
              <a:ext cx="1216152" cy="256032"/>
            </a:xfrm>
            <a:prstGeom prst="left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Двойная стрелка влево/вправо 34"/>
            <p:cNvSpPr/>
            <p:nvPr/>
          </p:nvSpPr>
          <p:spPr>
            <a:xfrm rot="1768522">
              <a:off x="5975511" y="3880934"/>
              <a:ext cx="1216152" cy="256032"/>
            </a:xfrm>
            <a:prstGeom prst="left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21537" name="Picture 1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876425" y="1600200"/>
              <a:ext cx="333375" cy="342900"/>
            </a:xfrm>
            <a:prstGeom prst="rect">
              <a:avLst/>
            </a:prstGeom>
            <a:noFill/>
          </p:spPr>
        </p:pic>
        <p:pic>
          <p:nvPicPr>
            <p:cNvPr id="321539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905000" y="3276600"/>
              <a:ext cx="333375" cy="333375"/>
            </a:xfrm>
            <a:prstGeom prst="rect">
              <a:avLst/>
            </a:prstGeom>
            <a:noFill/>
          </p:spPr>
        </p:pic>
        <p:pic>
          <p:nvPicPr>
            <p:cNvPr id="321541" name="Picture 5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81400" y="1600200"/>
              <a:ext cx="333375" cy="333375"/>
            </a:xfrm>
            <a:prstGeom prst="rect">
              <a:avLst/>
            </a:prstGeom>
            <a:noFill/>
          </p:spPr>
        </p:pic>
        <p:pic>
          <p:nvPicPr>
            <p:cNvPr id="321543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33800" y="3124200"/>
              <a:ext cx="333375" cy="333375"/>
            </a:xfrm>
            <a:prstGeom prst="rect">
              <a:avLst/>
            </a:prstGeom>
            <a:noFill/>
          </p:spPr>
        </p:pic>
        <p:pic>
          <p:nvPicPr>
            <p:cNvPr id="321545" name="Picture 9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0" y="1600200"/>
              <a:ext cx="333375" cy="333375"/>
            </a:xfrm>
            <a:prstGeom prst="rect">
              <a:avLst/>
            </a:prstGeom>
            <a:noFill/>
          </p:spPr>
        </p:pic>
        <p:pic>
          <p:nvPicPr>
            <p:cNvPr id="321547" name="Picture 11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0" y="3171825"/>
              <a:ext cx="333375" cy="333375"/>
            </a:xfrm>
            <a:prstGeom prst="rect">
              <a:avLst/>
            </a:prstGeom>
            <a:noFill/>
          </p:spPr>
        </p:pic>
        <p:pic>
          <p:nvPicPr>
            <p:cNvPr id="321549" name="Picture 13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293325" y="1322696"/>
              <a:ext cx="219075" cy="276225"/>
            </a:xfrm>
            <a:prstGeom prst="rect">
              <a:avLst/>
            </a:prstGeom>
            <a:noFill/>
          </p:spPr>
        </p:pic>
        <p:pic>
          <p:nvPicPr>
            <p:cNvPr id="321551" name="Picture 15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289202" y="4226256"/>
              <a:ext cx="219075" cy="276225"/>
            </a:xfrm>
            <a:prstGeom prst="rect">
              <a:avLst/>
            </a:prstGeom>
            <a:noFill/>
          </p:spPr>
        </p:pic>
        <p:pic>
          <p:nvPicPr>
            <p:cNvPr id="321554" name="Picture 18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514600" y="1600200"/>
              <a:ext cx="333375" cy="342900"/>
            </a:xfrm>
            <a:prstGeom prst="rect">
              <a:avLst/>
            </a:prstGeom>
            <a:noFill/>
          </p:spPr>
        </p:pic>
        <p:pic>
          <p:nvPicPr>
            <p:cNvPr id="321556" name="Picture 20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438400" y="3200400"/>
              <a:ext cx="333375" cy="333375"/>
            </a:xfrm>
            <a:prstGeom prst="rect">
              <a:avLst/>
            </a:prstGeom>
            <a:noFill/>
          </p:spPr>
        </p:pic>
        <p:pic>
          <p:nvPicPr>
            <p:cNvPr id="321558" name="Picture 22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191000" y="1600200"/>
              <a:ext cx="333375" cy="333375"/>
            </a:xfrm>
            <a:prstGeom prst="rect">
              <a:avLst/>
            </a:prstGeom>
            <a:noFill/>
          </p:spPr>
        </p:pic>
        <p:pic>
          <p:nvPicPr>
            <p:cNvPr id="321560" name="Picture 24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191000" y="3124200"/>
              <a:ext cx="333375" cy="333375"/>
            </a:xfrm>
            <a:prstGeom prst="rect">
              <a:avLst/>
            </a:prstGeom>
            <a:noFill/>
          </p:spPr>
        </p:pic>
        <p:pic>
          <p:nvPicPr>
            <p:cNvPr id="321562" name="Picture 26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94696" y="1600200"/>
              <a:ext cx="333375" cy="333375"/>
            </a:xfrm>
            <a:prstGeom prst="rect">
              <a:avLst/>
            </a:prstGeom>
            <a:noFill/>
          </p:spPr>
        </p:pic>
        <p:pic>
          <p:nvPicPr>
            <p:cNvPr id="321564" name="Picture 28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67400" y="3200400"/>
              <a:ext cx="333375" cy="333375"/>
            </a:xfrm>
            <a:prstGeom prst="rect">
              <a:avLst/>
            </a:prstGeom>
            <a:noFill/>
          </p:spPr>
        </p:pic>
        <p:pic>
          <p:nvPicPr>
            <p:cNvPr id="321573" name="Picture 37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971800" y="1981200"/>
              <a:ext cx="381000" cy="342900"/>
            </a:xfrm>
            <a:prstGeom prst="rect">
              <a:avLst/>
            </a:prstGeom>
            <a:noFill/>
          </p:spPr>
        </p:pic>
        <p:pic>
          <p:nvPicPr>
            <p:cNvPr id="321572" name="Picture 36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360760" y="2479344"/>
              <a:ext cx="381000" cy="333375"/>
            </a:xfrm>
            <a:prstGeom prst="rect">
              <a:avLst/>
            </a:prstGeom>
            <a:noFill/>
          </p:spPr>
        </p:pic>
        <p:pic>
          <p:nvPicPr>
            <p:cNvPr id="321571" name="Picture 35"/>
            <p:cNvPicPr>
              <a:picLocks noChangeAspect="1" noChangeArrowheads="1"/>
            </p:cNvPicPr>
            <p:nvPr/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344840" y="3042312"/>
              <a:ext cx="381000" cy="333375"/>
            </a:xfrm>
            <a:prstGeom prst="rect">
              <a:avLst/>
            </a:prstGeom>
            <a:noFill/>
          </p:spPr>
        </p:pic>
        <p:pic>
          <p:nvPicPr>
            <p:cNvPr id="321570" name="Picture 34"/>
            <p:cNvPicPr>
              <a:picLocks noChangeAspect="1" noChangeArrowheads="1"/>
            </p:cNvPicPr>
            <p:nvPr/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95600" y="3657600"/>
              <a:ext cx="381000" cy="333375"/>
            </a:xfrm>
            <a:prstGeom prst="rect">
              <a:avLst/>
            </a:prstGeom>
            <a:noFill/>
          </p:spPr>
        </p:pic>
        <p:pic>
          <p:nvPicPr>
            <p:cNvPr id="321569" name="Picture 33"/>
            <p:cNvPicPr>
              <a:picLocks noChangeAspect="1" noChangeArrowheads="1"/>
            </p:cNvPicPr>
            <p:nvPr/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724400" y="1905000"/>
              <a:ext cx="381000" cy="342900"/>
            </a:xfrm>
            <a:prstGeom prst="rect">
              <a:avLst/>
            </a:prstGeom>
            <a:noFill/>
          </p:spPr>
        </p:pic>
        <p:pic>
          <p:nvPicPr>
            <p:cNvPr id="321568" name="Picture 32"/>
            <p:cNvPicPr>
              <a:picLocks noChangeAspect="1" noChangeArrowheads="1"/>
            </p:cNvPicPr>
            <p:nvPr/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050808" y="2403144"/>
              <a:ext cx="381000" cy="333375"/>
            </a:xfrm>
            <a:prstGeom prst="rect">
              <a:avLst/>
            </a:prstGeom>
            <a:noFill/>
          </p:spPr>
        </p:pic>
        <p:pic>
          <p:nvPicPr>
            <p:cNvPr id="321567" name="Picture 31"/>
            <p:cNvPicPr>
              <a:picLocks noChangeAspect="1" noChangeArrowheads="1"/>
            </p:cNvPicPr>
            <p:nvPr/>
          </p:nvPicPr>
          <p:blipFill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029200" y="2936544"/>
              <a:ext cx="381000" cy="333375"/>
            </a:xfrm>
            <a:prstGeom prst="rect">
              <a:avLst/>
            </a:prstGeom>
            <a:noFill/>
          </p:spPr>
        </p:pic>
        <p:pic>
          <p:nvPicPr>
            <p:cNvPr id="321566" name="Picture 30"/>
            <p:cNvPicPr>
              <a:picLocks noChangeAspect="1" noChangeArrowheads="1"/>
            </p:cNvPicPr>
            <p:nvPr/>
          </p:nvPicPr>
          <p:blipFill>
            <a:blip r:embed="rId2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648200" y="3657600"/>
              <a:ext cx="381000" cy="333375"/>
            </a:xfrm>
            <a:prstGeom prst="rect">
              <a:avLst/>
            </a:prstGeom>
            <a:noFill/>
          </p:spPr>
        </p:pic>
      </p:grpSp>
      <p:sp>
        <p:nvSpPr>
          <p:cNvPr id="321574" name="Rectangle 3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1582" name="Rectangle 46"/>
          <p:cNvSpPr>
            <a:spLocks noChangeArrowheads="1"/>
          </p:cNvSpPr>
          <p:nvPr/>
        </p:nvSpPr>
        <p:spPr bwMode="auto">
          <a:xfrm>
            <a:off x="0" y="63436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1588" name="Rectangle 5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1591" name="Rectangle 55"/>
          <p:cNvSpPr>
            <a:spLocks noChangeArrowheads="1"/>
          </p:cNvSpPr>
          <p:nvPr/>
        </p:nvSpPr>
        <p:spPr bwMode="auto">
          <a:xfrm>
            <a:off x="0" y="2438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5" name="Группа 134"/>
          <p:cNvGrpSpPr/>
          <p:nvPr/>
        </p:nvGrpSpPr>
        <p:grpSpPr>
          <a:xfrm>
            <a:off x="152400" y="3276600"/>
            <a:ext cx="2442724" cy="1959592"/>
            <a:chOff x="381000" y="4343400"/>
            <a:chExt cx="2442724" cy="1959592"/>
          </a:xfrm>
        </p:grpSpPr>
        <p:grpSp>
          <p:nvGrpSpPr>
            <p:cNvPr id="93" name="Группа 92"/>
            <p:cNvGrpSpPr/>
            <p:nvPr/>
          </p:nvGrpSpPr>
          <p:grpSpPr>
            <a:xfrm>
              <a:off x="890149" y="4419600"/>
              <a:ext cx="1933575" cy="1883392"/>
              <a:chOff x="2209800" y="4419600"/>
              <a:chExt cx="1933575" cy="1883392"/>
            </a:xfrm>
          </p:grpSpPr>
          <p:pic>
            <p:nvPicPr>
              <p:cNvPr id="321585" name="Picture 49"/>
              <p:cNvPicPr>
                <a:picLocks noChangeAspect="1" noChangeArrowheads="1"/>
              </p:cNvPicPr>
              <p:nvPr/>
            </p:nvPicPr>
            <p:blipFill>
              <a:blip r:embed="rId2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209800" y="4419600"/>
                <a:ext cx="1257300" cy="400050"/>
              </a:xfrm>
              <a:prstGeom prst="rect">
                <a:avLst/>
              </a:prstGeom>
              <a:noFill/>
            </p:spPr>
          </p:pic>
          <p:pic>
            <p:nvPicPr>
              <p:cNvPr id="321584" name="Picture 48"/>
              <p:cNvPicPr>
                <a:picLocks noChangeAspect="1" noChangeArrowheads="1"/>
              </p:cNvPicPr>
              <p:nvPr/>
            </p:nvPicPr>
            <p:blipFill>
              <a:blip r:embed="rId2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209800" y="4838700"/>
                <a:ext cx="1933575" cy="723900"/>
              </a:xfrm>
              <a:prstGeom prst="rect">
                <a:avLst/>
              </a:prstGeom>
              <a:noFill/>
            </p:spPr>
          </p:pic>
          <p:pic>
            <p:nvPicPr>
              <p:cNvPr id="321583" name="Picture 47"/>
              <p:cNvPicPr>
                <a:picLocks noChangeAspect="1" noChangeArrowheads="1"/>
              </p:cNvPicPr>
              <p:nvPr/>
            </p:nvPicPr>
            <p:blipFill>
              <a:blip r:embed="rId2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209800" y="5579092"/>
                <a:ext cx="1933575" cy="723900"/>
              </a:xfrm>
              <a:prstGeom prst="rect">
                <a:avLst/>
              </a:prstGeom>
              <a:noFill/>
            </p:spPr>
          </p:pic>
        </p:grpSp>
        <p:grpSp>
          <p:nvGrpSpPr>
            <p:cNvPr id="94" name="Группа 93"/>
            <p:cNvGrpSpPr/>
            <p:nvPr/>
          </p:nvGrpSpPr>
          <p:grpSpPr>
            <a:xfrm>
              <a:off x="381000" y="4343400"/>
              <a:ext cx="585349" cy="1828800"/>
              <a:chOff x="103499" y="5029200"/>
              <a:chExt cx="585349" cy="914400"/>
            </a:xfrm>
          </p:grpSpPr>
          <p:sp>
            <p:nvSpPr>
              <p:cNvPr id="95" name="Левая фигурная скобка 94"/>
              <p:cNvSpPr/>
              <p:nvPr/>
            </p:nvSpPr>
            <p:spPr>
              <a:xfrm>
                <a:off x="381000" y="5029200"/>
                <a:ext cx="307848" cy="914400"/>
              </a:xfrm>
              <a:prstGeom prst="leftBrac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 rot="16200000">
                <a:off x="-10603" y="5347604"/>
                <a:ext cx="5667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 dirty="0" smtClean="0"/>
                  <a:t>Activations</a:t>
                </a:r>
                <a:endParaRPr lang="ru-RU" sz="1600" b="1" dirty="0"/>
              </a:p>
            </p:txBody>
          </p:sp>
        </p:grpSp>
      </p:grpSp>
      <p:pic>
        <p:nvPicPr>
          <p:cNvPr id="321594" name="Picture 58"/>
          <p:cNvPicPr>
            <a:picLocks noChangeAspect="1" noChangeArrowheads="1"/>
          </p:cNvPicPr>
          <p:nvPr/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24500" y="1143000"/>
            <a:ext cx="1333500" cy="495300"/>
          </a:xfrm>
          <a:prstGeom prst="rect">
            <a:avLst/>
          </a:prstGeom>
          <a:noFill/>
        </p:spPr>
      </p:pic>
      <p:sp>
        <p:nvSpPr>
          <p:cNvPr id="321596" name="Rectangle 60"/>
          <p:cNvSpPr>
            <a:spLocks noChangeArrowheads="1"/>
          </p:cNvSpPr>
          <p:nvPr/>
        </p:nvSpPr>
        <p:spPr bwMode="auto">
          <a:xfrm>
            <a:off x="0" y="9525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1600" name="Rectangle 6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1602" name="Rectangle 66"/>
          <p:cNvSpPr>
            <a:spLocks noChangeArrowheads="1"/>
          </p:cNvSpPr>
          <p:nvPr/>
        </p:nvSpPr>
        <p:spPr bwMode="auto">
          <a:xfrm>
            <a:off x="0" y="21336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1603" name="Rectangle 67"/>
          <p:cNvSpPr>
            <a:spLocks noChangeArrowheads="1"/>
          </p:cNvSpPr>
          <p:nvPr/>
        </p:nvSpPr>
        <p:spPr bwMode="auto">
          <a:xfrm>
            <a:off x="0" y="32385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8" name="Группа 157"/>
          <p:cNvGrpSpPr/>
          <p:nvPr/>
        </p:nvGrpSpPr>
        <p:grpSpPr>
          <a:xfrm>
            <a:off x="0" y="5295900"/>
            <a:ext cx="2760685" cy="1389991"/>
            <a:chOff x="2895600" y="4914900"/>
            <a:chExt cx="2760685" cy="1389991"/>
          </a:xfrm>
        </p:grpSpPr>
        <p:pic>
          <p:nvPicPr>
            <p:cNvPr id="321598" name="Picture 62"/>
            <p:cNvPicPr>
              <a:picLocks noChangeAspect="1" noChangeArrowheads="1"/>
            </p:cNvPicPr>
            <p:nvPr/>
          </p:nvPicPr>
          <p:blipFill>
            <a:blip r:embed="rId2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894160" y="4914900"/>
              <a:ext cx="1762125" cy="723900"/>
            </a:xfrm>
            <a:prstGeom prst="rect">
              <a:avLst/>
            </a:prstGeom>
            <a:noFill/>
          </p:spPr>
        </p:pic>
        <p:sp>
          <p:nvSpPr>
            <p:cNvPr id="130" name="TextBox 129"/>
            <p:cNvSpPr txBox="1"/>
            <p:nvPr/>
          </p:nvSpPr>
          <p:spPr>
            <a:xfrm>
              <a:off x="2895600" y="5068802"/>
              <a:ext cx="10333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 smtClean="0">
                  <a:solidFill>
                    <a:srgbClr val="FF0000"/>
                  </a:solidFill>
                </a:rPr>
                <a:t>The error:</a:t>
              </a:r>
              <a:endParaRPr lang="ru-RU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2909704" y="5720116"/>
              <a:ext cx="9304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 smtClean="0">
                  <a:solidFill>
                    <a:srgbClr val="FF0000"/>
                  </a:solidFill>
                </a:rPr>
                <a:t>Update</a:t>
              </a:r>
            </a:p>
            <a:p>
              <a:r>
                <a:rPr lang="en-GB" sz="1600" b="1" dirty="0" smtClean="0">
                  <a:solidFill>
                    <a:srgbClr val="FF0000"/>
                  </a:solidFill>
                </a:rPr>
                <a:t>Weights:</a:t>
              </a:r>
              <a:endParaRPr lang="ru-RU" sz="16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33" name="Picture 1"/>
          <p:cNvPicPr>
            <a:picLocks noChangeAspect="1" noChangeArrowheads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59756" y="1943100"/>
            <a:ext cx="1257300" cy="495300"/>
          </a:xfrm>
          <a:prstGeom prst="rect">
            <a:avLst/>
          </a:prstGeom>
          <a:noFill/>
        </p:spPr>
      </p:pic>
      <p:grpSp>
        <p:nvGrpSpPr>
          <p:cNvPr id="136" name="Группа 135"/>
          <p:cNvGrpSpPr/>
          <p:nvPr/>
        </p:nvGrpSpPr>
        <p:grpSpPr>
          <a:xfrm>
            <a:off x="7010400" y="762000"/>
            <a:ext cx="1295400" cy="1066800"/>
            <a:chOff x="4022725" y="2308225"/>
            <a:chExt cx="3498850" cy="1408113"/>
          </a:xfrm>
        </p:grpSpPr>
        <p:sp>
          <p:nvSpPr>
            <p:cNvPr id="137" name="Freeform 4"/>
            <p:cNvSpPr>
              <a:spLocks/>
            </p:cNvSpPr>
            <p:nvPr/>
          </p:nvSpPr>
          <p:spPr bwMode="auto">
            <a:xfrm>
              <a:off x="4343400" y="2514600"/>
              <a:ext cx="2940050" cy="854075"/>
            </a:xfrm>
            <a:custGeom>
              <a:avLst/>
              <a:gdLst>
                <a:gd name="T0" fmla="*/ 0 w 1852"/>
                <a:gd name="T1" fmla="*/ 2147483647 h 538"/>
                <a:gd name="T2" fmla="*/ 2147483647 w 1852"/>
                <a:gd name="T3" fmla="*/ 2147483647 h 538"/>
                <a:gd name="T4" fmla="*/ 2147483647 w 1852"/>
                <a:gd name="T5" fmla="*/ 2147483647 h 538"/>
                <a:gd name="T6" fmla="*/ 2147483647 w 1852"/>
                <a:gd name="T7" fmla="*/ 2147483647 h 538"/>
                <a:gd name="T8" fmla="*/ 2147483647 w 1852"/>
                <a:gd name="T9" fmla="*/ 0 h 5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52"/>
                <a:gd name="T16" fmla="*/ 0 h 538"/>
                <a:gd name="T17" fmla="*/ 1852 w 1852"/>
                <a:gd name="T18" fmla="*/ 538 h 5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52" h="538">
                  <a:moveTo>
                    <a:pt x="0" y="538"/>
                  </a:moveTo>
                  <a:cubicBezTo>
                    <a:pt x="118" y="529"/>
                    <a:pt x="560" y="534"/>
                    <a:pt x="710" y="485"/>
                  </a:cubicBezTo>
                  <a:cubicBezTo>
                    <a:pt x="860" y="436"/>
                    <a:pt x="835" y="318"/>
                    <a:pt x="902" y="245"/>
                  </a:cubicBezTo>
                  <a:cubicBezTo>
                    <a:pt x="969" y="172"/>
                    <a:pt x="955" y="89"/>
                    <a:pt x="1113" y="48"/>
                  </a:cubicBezTo>
                  <a:cubicBezTo>
                    <a:pt x="1271" y="7"/>
                    <a:pt x="1698" y="10"/>
                    <a:pt x="1852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ru-RU"/>
            </a:p>
          </p:txBody>
        </p:sp>
        <p:sp>
          <p:nvSpPr>
            <p:cNvPr id="138" name="Line 15"/>
            <p:cNvSpPr>
              <a:spLocks noChangeShapeType="1"/>
            </p:cNvSpPr>
            <p:nvPr/>
          </p:nvSpPr>
          <p:spPr bwMode="auto">
            <a:xfrm>
              <a:off x="4343400" y="3411538"/>
              <a:ext cx="3178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ru-RU"/>
            </a:p>
          </p:txBody>
        </p:sp>
        <p:sp>
          <p:nvSpPr>
            <p:cNvPr id="139" name="Line 16"/>
            <p:cNvSpPr>
              <a:spLocks noChangeShapeType="1"/>
            </p:cNvSpPr>
            <p:nvPr/>
          </p:nvSpPr>
          <p:spPr bwMode="auto">
            <a:xfrm flipV="1">
              <a:off x="4343400" y="2362200"/>
              <a:ext cx="0" cy="1049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ru-RU"/>
            </a:p>
          </p:txBody>
        </p:sp>
        <p:sp>
          <p:nvSpPr>
            <p:cNvPr id="140" name="Text Box 18"/>
            <p:cNvSpPr txBox="1">
              <a:spLocks noChangeArrowheads="1"/>
            </p:cNvSpPr>
            <p:nvPr/>
          </p:nvSpPr>
          <p:spPr bwMode="auto">
            <a:xfrm>
              <a:off x="4022725" y="3216275"/>
              <a:ext cx="27305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0</a:t>
              </a:r>
            </a:p>
          </p:txBody>
        </p:sp>
        <p:sp>
          <p:nvSpPr>
            <p:cNvPr id="141" name="Text Box 19"/>
            <p:cNvSpPr txBox="1">
              <a:spLocks noChangeArrowheads="1"/>
            </p:cNvSpPr>
            <p:nvPr/>
          </p:nvSpPr>
          <p:spPr bwMode="auto">
            <a:xfrm>
              <a:off x="4022725" y="2308225"/>
              <a:ext cx="27305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1</a:t>
              </a:r>
            </a:p>
          </p:txBody>
        </p:sp>
        <p:sp>
          <p:nvSpPr>
            <p:cNvPr id="142" name="Text Box 20"/>
            <p:cNvSpPr txBox="1">
              <a:spLocks noChangeArrowheads="1"/>
            </p:cNvSpPr>
            <p:nvPr/>
          </p:nvSpPr>
          <p:spPr bwMode="auto">
            <a:xfrm>
              <a:off x="5683250" y="3411538"/>
              <a:ext cx="27305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0</a:t>
              </a:r>
            </a:p>
          </p:txBody>
        </p:sp>
        <p:sp>
          <p:nvSpPr>
            <p:cNvPr id="143" name="Line 21"/>
            <p:cNvSpPr>
              <a:spLocks noChangeShapeType="1"/>
            </p:cNvSpPr>
            <p:nvPr/>
          </p:nvSpPr>
          <p:spPr bwMode="auto">
            <a:xfrm>
              <a:off x="4427538" y="2460625"/>
              <a:ext cx="297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ru-RU"/>
            </a:p>
          </p:txBody>
        </p:sp>
        <p:sp>
          <p:nvSpPr>
            <p:cNvPr id="144" name="Line 24"/>
            <p:cNvSpPr>
              <a:spLocks noChangeShapeType="1"/>
            </p:cNvSpPr>
            <p:nvPr/>
          </p:nvSpPr>
          <p:spPr bwMode="auto">
            <a:xfrm>
              <a:off x="4427538" y="2895600"/>
              <a:ext cx="297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ru-RU"/>
            </a:p>
          </p:txBody>
        </p:sp>
        <p:sp>
          <p:nvSpPr>
            <p:cNvPr id="145" name="Text Box 26"/>
            <p:cNvSpPr txBox="1">
              <a:spLocks noChangeArrowheads="1"/>
            </p:cNvSpPr>
            <p:nvPr/>
          </p:nvSpPr>
          <p:spPr bwMode="auto">
            <a:xfrm>
              <a:off x="4038600" y="2743200"/>
              <a:ext cx="3175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.5</a:t>
              </a:r>
            </a:p>
          </p:txBody>
        </p:sp>
        <p:sp>
          <p:nvSpPr>
            <p:cNvPr id="146" name="Text Box 27"/>
            <p:cNvSpPr txBox="1">
              <a:spLocks noChangeArrowheads="1"/>
            </p:cNvSpPr>
            <p:nvPr/>
          </p:nvSpPr>
          <p:spPr bwMode="auto">
            <a:xfrm>
              <a:off x="4564063" y="3411538"/>
              <a:ext cx="331787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-5</a:t>
              </a:r>
            </a:p>
          </p:txBody>
        </p:sp>
        <p:sp>
          <p:nvSpPr>
            <p:cNvPr id="147" name="Text Box 28"/>
            <p:cNvSpPr txBox="1">
              <a:spLocks noChangeArrowheads="1"/>
            </p:cNvSpPr>
            <p:nvPr/>
          </p:nvSpPr>
          <p:spPr bwMode="auto">
            <a:xfrm>
              <a:off x="6842125" y="3411538"/>
              <a:ext cx="27305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5</a:t>
              </a:r>
            </a:p>
          </p:txBody>
        </p:sp>
      </p:grpSp>
      <p:grpSp>
        <p:nvGrpSpPr>
          <p:cNvPr id="148" name="Группа 147"/>
          <p:cNvGrpSpPr/>
          <p:nvPr/>
        </p:nvGrpSpPr>
        <p:grpSpPr>
          <a:xfrm>
            <a:off x="6934200" y="1905000"/>
            <a:ext cx="1828800" cy="977900"/>
            <a:chOff x="3932238" y="4495800"/>
            <a:chExt cx="3589337" cy="1206500"/>
          </a:xfrm>
        </p:grpSpPr>
        <p:sp>
          <p:nvSpPr>
            <p:cNvPr id="149" name="Freeform 6"/>
            <p:cNvSpPr>
              <a:spLocks/>
            </p:cNvSpPr>
            <p:nvPr/>
          </p:nvSpPr>
          <p:spPr bwMode="auto">
            <a:xfrm>
              <a:off x="4343400" y="4816475"/>
              <a:ext cx="3178175" cy="538163"/>
            </a:xfrm>
            <a:custGeom>
              <a:avLst/>
              <a:gdLst>
                <a:gd name="T0" fmla="*/ 0 w 2002"/>
                <a:gd name="T1" fmla="*/ 2147483647 h 339"/>
                <a:gd name="T2" fmla="*/ 2147483647 w 2002"/>
                <a:gd name="T3" fmla="*/ 2147483647 h 339"/>
                <a:gd name="T4" fmla="*/ 2147483647 w 2002"/>
                <a:gd name="T5" fmla="*/ 0 h 339"/>
                <a:gd name="T6" fmla="*/ 2147483647 w 2002"/>
                <a:gd name="T7" fmla="*/ 2147483647 h 339"/>
                <a:gd name="T8" fmla="*/ 2147483647 w 2002"/>
                <a:gd name="T9" fmla="*/ 2147483647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02"/>
                <a:gd name="T16" fmla="*/ 0 h 339"/>
                <a:gd name="T17" fmla="*/ 2002 w 2002"/>
                <a:gd name="T18" fmla="*/ 339 h 3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02" h="339">
                  <a:moveTo>
                    <a:pt x="0" y="336"/>
                  </a:moveTo>
                  <a:cubicBezTo>
                    <a:pt x="118" y="327"/>
                    <a:pt x="555" y="339"/>
                    <a:pt x="710" y="283"/>
                  </a:cubicBezTo>
                  <a:cubicBezTo>
                    <a:pt x="865" y="227"/>
                    <a:pt x="858" y="0"/>
                    <a:pt x="931" y="0"/>
                  </a:cubicBezTo>
                  <a:cubicBezTo>
                    <a:pt x="1004" y="0"/>
                    <a:pt x="969" y="229"/>
                    <a:pt x="1147" y="283"/>
                  </a:cubicBezTo>
                  <a:cubicBezTo>
                    <a:pt x="1325" y="337"/>
                    <a:pt x="1824" y="317"/>
                    <a:pt x="2002" y="32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ru-RU"/>
            </a:p>
          </p:txBody>
        </p:sp>
        <p:sp>
          <p:nvSpPr>
            <p:cNvPr id="150" name="Line 8"/>
            <p:cNvSpPr>
              <a:spLocks noChangeShapeType="1"/>
            </p:cNvSpPr>
            <p:nvPr/>
          </p:nvSpPr>
          <p:spPr bwMode="auto">
            <a:xfrm>
              <a:off x="4343400" y="5397500"/>
              <a:ext cx="3178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ru-RU"/>
            </a:p>
          </p:txBody>
        </p:sp>
        <p:sp>
          <p:nvSpPr>
            <p:cNvPr id="151" name="Line 9"/>
            <p:cNvSpPr>
              <a:spLocks noChangeShapeType="1"/>
            </p:cNvSpPr>
            <p:nvPr/>
          </p:nvSpPr>
          <p:spPr bwMode="auto">
            <a:xfrm flipV="1">
              <a:off x="4343400" y="4495800"/>
              <a:ext cx="0" cy="901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ru-RU"/>
            </a:p>
          </p:txBody>
        </p:sp>
        <p:sp>
          <p:nvSpPr>
            <p:cNvPr id="152" name="Text Box 11"/>
            <p:cNvSpPr txBox="1">
              <a:spLocks noChangeArrowheads="1"/>
            </p:cNvSpPr>
            <p:nvPr/>
          </p:nvSpPr>
          <p:spPr bwMode="auto">
            <a:xfrm>
              <a:off x="4022725" y="5202238"/>
              <a:ext cx="27305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0</a:t>
              </a:r>
            </a:p>
          </p:txBody>
        </p:sp>
        <p:sp>
          <p:nvSpPr>
            <p:cNvPr id="153" name="Text Box 12"/>
            <p:cNvSpPr txBox="1">
              <a:spLocks noChangeArrowheads="1"/>
            </p:cNvSpPr>
            <p:nvPr/>
          </p:nvSpPr>
          <p:spPr bwMode="auto">
            <a:xfrm>
              <a:off x="3932238" y="4656138"/>
              <a:ext cx="406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.25</a:t>
              </a:r>
            </a:p>
          </p:txBody>
        </p:sp>
        <p:sp>
          <p:nvSpPr>
            <p:cNvPr id="154" name="Text Box 13"/>
            <p:cNvSpPr txBox="1">
              <a:spLocks noChangeArrowheads="1"/>
            </p:cNvSpPr>
            <p:nvPr/>
          </p:nvSpPr>
          <p:spPr bwMode="auto">
            <a:xfrm>
              <a:off x="5683250" y="5397500"/>
              <a:ext cx="27305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0</a:t>
              </a:r>
            </a:p>
          </p:txBody>
        </p:sp>
        <p:sp>
          <p:nvSpPr>
            <p:cNvPr id="155" name="Line 23"/>
            <p:cNvSpPr>
              <a:spLocks noChangeShapeType="1"/>
            </p:cNvSpPr>
            <p:nvPr/>
          </p:nvSpPr>
          <p:spPr bwMode="auto">
            <a:xfrm>
              <a:off x="4419600" y="4816475"/>
              <a:ext cx="297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ru-RU"/>
            </a:p>
          </p:txBody>
        </p:sp>
        <p:sp>
          <p:nvSpPr>
            <p:cNvPr id="156" name="Text Box 29"/>
            <p:cNvSpPr txBox="1">
              <a:spLocks noChangeArrowheads="1"/>
            </p:cNvSpPr>
            <p:nvPr/>
          </p:nvSpPr>
          <p:spPr bwMode="auto">
            <a:xfrm>
              <a:off x="4564063" y="5362575"/>
              <a:ext cx="331787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-5</a:t>
              </a:r>
            </a:p>
          </p:txBody>
        </p:sp>
        <p:sp>
          <p:nvSpPr>
            <p:cNvPr id="157" name="Text Box 30"/>
            <p:cNvSpPr txBox="1">
              <a:spLocks noChangeArrowheads="1"/>
            </p:cNvSpPr>
            <p:nvPr/>
          </p:nvSpPr>
          <p:spPr bwMode="auto">
            <a:xfrm>
              <a:off x="6842125" y="5362575"/>
              <a:ext cx="27305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5</a:t>
              </a:r>
            </a:p>
          </p:txBody>
        </p:sp>
      </p:grpSp>
      <p:sp>
        <p:nvSpPr>
          <p:cNvPr id="321605" name="Rectangle 6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21604" name="Picture 68"/>
          <p:cNvPicPr>
            <a:picLocks noChangeAspect="1" noChangeArrowheads="1"/>
          </p:cNvPicPr>
          <p:nvPr/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6114764"/>
            <a:ext cx="1914525" cy="647700"/>
          </a:xfrm>
          <a:prstGeom prst="rect">
            <a:avLst/>
          </a:prstGeom>
          <a:noFill/>
        </p:spPr>
      </p:pic>
      <p:sp>
        <p:nvSpPr>
          <p:cNvPr id="321606" name="Rectangle 70"/>
          <p:cNvSpPr>
            <a:spLocks noChangeArrowheads="1"/>
          </p:cNvSpPr>
          <p:nvPr/>
        </p:nvSpPr>
        <p:spPr bwMode="auto">
          <a:xfrm>
            <a:off x="0" y="11049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2" name="Picture 4"/>
          <p:cNvPicPr>
            <a:picLocks noChangeAspect="1" noChangeArrowheads="1"/>
          </p:cNvPicPr>
          <p:nvPr/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38575" y="3848100"/>
            <a:ext cx="5229225" cy="647700"/>
          </a:xfrm>
          <a:prstGeom prst="rect">
            <a:avLst/>
          </a:prstGeom>
          <a:noFill/>
        </p:spPr>
      </p:pic>
      <p:pic>
        <p:nvPicPr>
          <p:cNvPr id="163" name="Picture 3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57625" y="4514850"/>
            <a:ext cx="4981575" cy="742950"/>
          </a:xfrm>
          <a:prstGeom prst="rect">
            <a:avLst/>
          </a:prstGeom>
          <a:noFill/>
        </p:spPr>
      </p:pic>
      <p:pic>
        <p:nvPicPr>
          <p:cNvPr id="164" name="Picture 9"/>
          <p:cNvPicPr>
            <a:picLocks noChangeAspect="1" noChangeArrowheads="1"/>
          </p:cNvPicPr>
          <p:nvPr/>
        </p:nvPicPr>
        <p:blipFill>
          <a:blip r:embed="rId3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86200" y="5648325"/>
            <a:ext cx="2028825" cy="371475"/>
          </a:xfrm>
          <a:prstGeom prst="rect">
            <a:avLst/>
          </a:prstGeom>
          <a:noFill/>
        </p:spPr>
      </p:pic>
      <p:pic>
        <p:nvPicPr>
          <p:cNvPr id="165" name="Picture 8"/>
          <p:cNvPicPr>
            <a:picLocks noChangeAspect="1" noChangeArrowheads="1"/>
          </p:cNvPicPr>
          <p:nvPr/>
        </p:nvPicPr>
        <p:blipFill>
          <a:blip r:embed="rId3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86200" y="6172200"/>
            <a:ext cx="2028825" cy="371475"/>
          </a:xfrm>
          <a:prstGeom prst="rect">
            <a:avLst/>
          </a:prstGeom>
          <a:noFill/>
        </p:spPr>
      </p:pic>
      <p:sp>
        <p:nvSpPr>
          <p:cNvPr id="166" name="Левая фигурная скобка 165"/>
          <p:cNvSpPr/>
          <p:nvPr/>
        </p:nvSpPr>
        <p:spPr>
          <a:xfrm>
            <a:off x="3654552" y="3767796"/>
            <a:ext cx="307848" cy="1447800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7" name="TextBox 166"/>
          <p:cNvSpPr txBox="1"/>
          <p:nvPr/>
        </p:nvSpPr>
        <p:spPr>
          <a:xfrm rot="16200000">
            <a:off x="3097644" y="4310955"/>
            <a:ext cx="897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errors</a:t>
            </a:r>
            <a:endParaRPr lang="ru-RU" sz="1600" b="1" dirty="0"/>
          </a:p>
        </p:txBody>
      </p:sp>
      <p:sp>
        <p:nvSpPr>
          <p:cNvPr id="168" name="Левая фигурная скобка 167"/>
          <p:cNvSpPr/>
          <p:nvPr/>
        </p:nvSpPr>
        <p:spPr>
          <a:xfrm>
            <a:off x="3700642" y="5537976"/>
            <a:ext cx="275826" cy="1066800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9" name="TextBox 168"/>
          <p:cNvSpPr txBox="1"/>
          <p:nvPr/>
        </p:nvSpPr>
        <p:spPr>
          <a:xfrm rot="16200000">
            <a:off x="3079513" y="5888622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Update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13</a:t>
            </a:fld>
            <a:endParaRPr lang="ru-RU"/>
          </a:p>
        </p:txBody>
      </p:sp>
      <p:pic>
        <p:nvPicPr>
          <p:cNvPr id="4" name="Рисунок 3" descr="BackProp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05350" y="1905000"/>
            <a:ext cx="4438650" cy="34099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57200" y="292614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It requires labeled training data.</a:t>
            </a:r>
          </a:p>
          <a:p>
            <a:pPr lvl="1"/>
            <a:r>
              <a:rPr lang="en-US" sz="1600" dirty="0" smtClean="0"/>
              <a:t>Almost all data is unlabeled.	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The learning time does not scale well</a:t>
            </a:r>
          </a:p>
          <a:p>
            <a:pPr lvl="1"/>
            <a:r>
              <a:rPr lang="en-US" sz="1600" dirty="0" smtClean="0"/>
              <a:t>It is very slow in networks with multiple hidden layers.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It can get stuck in poor local optima.</a:t>
            </a:r>
            <a:endParaRPr lang="ru-RU" sz="1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04800" y="2558534"/>
            <a:ext cx="3891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99"/>
                </a:solidFill>
              </a:rPr>
              <a:t>What is wrong with back-propagation?</a:t>
            </a:r>
            <a:endParaRPr lang="ru-RU" b="1" dirty="0">
              <a:solidFill>
                <a:srgbClr val="000099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33400" y="5153561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Vapnik and his co-workers developed a very clever type of perceptron called a Support Vector Machine.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In the 1990’s, many researchers abandoned neural networks with multiple adaptive hidden layers because Support Vector Machines worked better.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29904" y="4746486"/>
            <a:ext cx="2408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99"/>
                </a:solidFill>
              </a:rPr>
              <a:t>A temporary digression</a:t>
            </a:r>
            <a:endParaRPr lang="ru-RU" b="1" dirty="0">
              <a:solidFill>
                <a:srgbClr val="000099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Back Propagation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57200" y="147387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Multi layer Perceptron network can be trained by</a:t>
            </a:r>
          </a:p>
          <a:p>
            <a:r>
              <a:rPr lang="en-US" sz="1600" dirty="0" smtClean="0"/>
              <a:t>The back propagation algorithm to perform any mapping between the input and the output.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59392" y="1066800"/>
            <a:ext cx="1293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99"/>
                </a:solidFill>
              </a:rPr>
              <a:t>Advantages</a:t>
            </a:r>
            <a:endParaRPr lang="ru-RU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15900" y="381000"/>
            <a:ext cx="886777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Overcoming the limitations of  back-propagation-Restricted Boltzmann Machines</a:t>
            </a:r>
            <a:endParaRPr lang="en-US" dirty="0" smtClean="0">
              <a:solidFill>
                <a:srgbClr val="3333CC"/>
              </a:solidFill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013" y="1624013"/>
            <a:ext cx="8435975" cy="4852987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endParaRPr lang="en-US" sz="2400" dirty="0" smtClean="0"/>
          </a:p>
          <a:p>
            <a:pPr eaLnBrk="1" hangingPunct="1"/>
            <a:r>
              <a:rPr lang="en-US" dirty="0" smtClean="0"/>
              <a:t>Keep the efficiency and simplicity of using a gradient method for adjusting the weights, but use it for modeling the structure of the sensory input.</a:t>
            </a:r>
          </a:p>
          <a:p>
            <a:pPr lvl="1" eaLnBrk="1" hangingPunct="1"/>
            <a:r>
              <a:rPr lang="en-US" dirty="0" smtClean="0"/>
              <a:t>Adjust the weights to maximize the probability that a generative model would have produced the sensory input. </a:t>
            </a:r>
          </a:p>
          <a:p>
            <a:pPr lvl="1" eaLnBrk="1" hangingPunct="1"/>
            <a:r>
              <a:rPr lang="en-US" dirty="0" smtClean="0"/>
              <a:t>Learn </a:t>
            </a:r>
            <a:r>
              <a:rPr lang="en-US" dirty="0" smtClean="0">
                <a:solidFill>
                  <a:schemeClr val="tx1"/>
                </a:solidFill>
              </a:rPr>
              <a:t>p(image)</a:t>
            </a:r>
            <a:r>
              <a:rPr lang="en-US" dirty="0" smtClean="0"/>
              <a:t>  not  </a:t>
            </a:r>
            <a:r>
              <a:rPr lang="en-US" dirty="0" smtClean="0">
                <a:solidFill>
                  <a:schemeClr val="tx1"/>
                </a:solidFill>
              </a:rPr>
              <a:t>p(label | image)</a:t>
            </a:r>
          </a:p>
          <a:p>
            <a:pPr eaLnBrk="1" hangingPunct="1"/>
            <a:endParaRPr lang="en-US" dirty="0" smtClean="0">
              <a:solidFill>
                <a:srgbClr val="3333CC"/>
              </a:solidFill>
            </a:endParaRPr>
          </a:p>
          <a:p>
            <a:pPr lvl="1" eaLnBrk="1" hangingPunct="1"/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Restricted Boltzmann Machines(RBM)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295400" y="3505200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b="1" dirty="0" smtClean="0">
                <a:solidFill>
                  <a:srgbClr val="000099"/>
                </a:solidFill>
              </a:rPr>
              <a:t>RBM is a Graphical model</a:t>
            </a:r>
            <a:endParaRPr lang="ru-RU" b="1" dirty="0">
              <a:solidFill>
                <a:srgbClr val="000099"/>
              </a:solidFill>
            </a:endParaRPr>
          </a:p>
        </p:txBody>
      </p:sp>
      <p:grpSp>
        <p:nvGrpSpPr>
          <p:cNvPr id="37" name="Группа 36"/>
          <p:cNvGrpSpPr/>
          <p:nvPr/>
        </p:nvGrpSpPr>
        <p:grpSpPr>
          <a:xfrm>
            <a:off x="1143000" y="4114800"/>
            <a:ext cx="5410200" cy="2286000"/>
            <a:chOff x="461276" y="2590800"/>
            <a:chExt cx="6549124" cy="3200400"/>
          </a:xfrm>
        </p:grpSpPr>
        <p:grpSp>
          <p:nvGrpSpPr>
            <p:cNvPr id="5" name="Группа 246"/>
            <p:cNvGrpSpPr/>
            <p:nvPr/>
          </p:nvGrpSpPr>
          <p:grpSpPr>
            <a:xfrm>
              <a:off x="2209800" y="2590800"/>
              <a:ext cx="4800600" cy="3200400"/>
              <a:chOff x="762000" y="4623581"/>
              <a:chExt cx="2025102" cy="1527339"/>
            </a:xfrm>
          </p:grpSpPr>
          <p:sp>
            <p:nvSpPr>
              <p:cNvPr id="6" name="Oval 6"/>
              <p:cNvSpPr>
                <a:spLocks noChangeArrowheads="1"/>
              </p:cNvSpPr>
              <p:nvPr/>
            </p:nvSpPr>
            <p:spPr bwMode="auto">
              <a:xfrm flipV="1">
                <a:off x="1088456" y="5904651"/>
                <a:ext cx="277221" cy="201211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7" name="Oval 7"/>
              <p:cNvSpPr>
                <a:spLocks noChangeArrowheads="1"/>
              </p:cNvSpPr>
              <p:nvPr/>
            </p:nvSpPr>
            <p:spPr bwMode="auto">
              <a:xfrm flipV="1">
                <a:off x="1670727" y="5904651"/>
                <a:ext cx="277221" cy="201211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8" name="Oval 8"/>
              <p:cNvSpPr>
                <a:spLocks noChangeArrowheads="1"/>
              </p:cNvSpPr>
              <p:nvPr/>
            </p:nvSpPr>
            <p:spPr bwMode="auto">
              <a:xfrm flipV="1">
                <a:off x="2302233" y="5904651"/>
                <a:ext cx="277221" cy="201211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9" name="Oval 9"/>
              <p:cNvSpPr>
                <a:spLocks noChangeArrowheads="1"/>
              </p:cNvSpPr>
              <p:nvPr/>
            </p:nvSpPr>
            <p:spPr bwMode="auto">
              <a:xfrm flipV="1">
                <a:off x="762000" y="5305678"/>
                <a:ext cx="277220" cy="201211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10" name="Oval 10"/>
              <p:cNvSpPr>
                <a:spLocks noChangeArrowheads="1"/>
              </p:cNvSpPr>
              <p:nvPr/>
            </p:nvSpPr>
            <p:spPr bwMode="auto">
              <a:xfrm flipV="1">
                <a:off x="1344270" y="5305678"/>
                <a:ext cx="277220" cy="201211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11" name="Oval 11"/>
              <p:cNvSpPr>
                <a:spLocks noChangeArrowheads="1"/>
              </p:cNvSpPr>
              <p:nvPr/>
            </p:nvSpPr>
            <p:spPr bwMode="auto">
              <a:xfrm flipV="1">
                <a:off x="1975777" y="5305678"/>
                <a:ext cx="277220" cy="201211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12" name="Oval 12"/>
              <p:cNvSpPr>
                <a:spLocks noChangeArrowheads="1"/>
              </p:cNvSpPr>
              <p:nvPr/>
            </p:nvSpPr>
            <p:spPr bwMode="auto">
              <a:xfrm flipV="1">
                <a:off x="1379591" y="4636011"/>
                <a:ext cx="277221" cy="201211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13" name="Oval 13"/>
              <p:cNvSpPr>
                <a:spLocks noChangeArrowheads="1"/>
              </p:cNvSpPr>
              <p:nvPr/>
            </p:nvSpPr>
            <p:spPr bwMode="auto">
              <a:xfrm flipV="1">
                <a:off x="1961862" y="4636011"/>
                <a:ext cx="277221" cy="201211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14" name="Oval 14"/>
              <p:cNvSpPr>
                <a:spLocks noChangeArrowheads="1"/>
              </p:cNvSpPr>
              <p:nvPr/>
            </p:nvSpPr>
            <p:spPr bwMode="auto">
              <a:xfrm flipV="1">
                <a:off x="2509881" y="5305678"/>
                <a:ext cx="277221" cy="201211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15" name="Line 15"/>
              <p:cNvSpPr>
                <a:spLocks noChangeShapeType="1"/>
              </p:cNvSpPr>
              <p:nvPr/>
            </p:nvSpPr>
            <p:spPr bwMode="auto">
              <a:xfrm flipV="1">
                <a:off x="1246868" y="5516989"/>
                <a:ext cx="194804" cy="3876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6"/>
              <p:cNvSpPr>
                <a:spLocks noChangeShapeType="1"/>
              </p:cNvSpPr>
              <p:nvPr/>
            </p:nvSpPr>
            <p:spPr bwMode="auto">
              <a:xfrm flipV="1">
                <a:off x="1538003" y="4812362"/>
                <a:ext cx="534105" cy="4933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7"/>
              <p:cNvSpPr>
                <a:spLocks noChangeShapeType="1"/>
              </p:cNvSpPr>
              <p:nvPr/>
            </p:nvSpPr>
            <p:spPr bwMode="auto">
              <a:xfrm flipV="1">
                <a:off x="2508811" y="5516989"/>
                <a:ext cx="194804" cy="3876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8"/>
              <p:cNvSpPr>
                <a:spLocks noChangeShapeType="1"/>
              </p:cNvSpPr>
              <p:nvPr/>
            </p:nvSpPr>
            <p:spPr bwMode="auto">
              <a:xfrm flipV="1">
                <a:off x="955733" y="4812362"/>
                <a:ext cx="485939" cy="4933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V="1">
                <a:off x="1877304" y="5516989"/>
                <a:ext cx="194804" cy="3876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 flipH="1" flipV="1">
                <a:off x="955733" y="5516989"/>
                <a:ext cx="194804" cy="3876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 flipV="1">
                <a:off x="1053135" y="5446293"/>
                <a:ext cx="631506" cy="4933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 flipH="1" flipV="1">
                <a:off x="2121344" y="4847321"/>
                <a:ext cx="0" cy="4583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Line 23"/>
              <p:cNvSpPr>
                <a:spLocks noChangeShapeType="1"/>
              </p:cNvSpPr>
              <p:nvPr/>
            </p:nvSpPr>
            <p:spPr bwMode="auto">
              <a:xfrm flipV="1">
                <a:off x="1489838" y="4847321"/>
                <a:ext cx="48165" cy="4226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" name="Line 24"/>
              <p:cNvSpPr>
                <a:spLocks noChangeShapeType="1"/>
              </p:cNvSpPr>
              <p:nvPr/>
            </p:nvSpPr>
            <p:spPr bwMode="auto">
              <a:xfrm flipH="1" flipV="1">
                <a:off x="2218746" y="4812362"/>
                <a:ext cx="436703" cy="4933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5"/>
              <p:cNvSpPr>
                <a:spLocks noChangeShapeType="1"/>
              </p:cNvSpPr>
              <p:nvPr/>
            </p:nvSpPr>
            <p:spPr bwMode="auto">
              <a:xfrm flipH="1" flipV="1">
                <a:off x="1635405" y="4812362"/>
                <a:ext cx="388537" cy="4933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6"/>
              <p:cNvSpPr>
                <a:spLocks noChangeShapeType="1"/>
              </p:cNvSpPr>
              <p:nvPr/>
            </p:nvSpPr>
            <p:spPr bwMode="auto">
              <a:xfrm flipH="1" flipV="1">
                <a:off x="1538003" y="5516989"/>
                <a:ext cx="194804" cy="3876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Line 27"/>
              <p:cNvSpPr>
                <a:spLocks noChangeShapeType="1"/>
              </p:cNvSpPr>
              <p:nvPr/>
            </p:nvSpPr>
            <p:spPr bwMode="auto">
              <a:xfrm flipH="1" flipV="1">
                <a:off x="2169510" y="5516989"/>
                <a:ext cx="194804" cy="3876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Line 28"/>
              <p:cNvSpPr>
                <a:spLocks noChangeShapeType="1"/>
              </p:cNvSpPr>
              <p:nvPr/>
            </p:nvSpPr>
            <p:spPr bwMode="auto">
              <a:xfrm flipV="1">
                <a:off x="1926540" y="5481253"/>
                <a:ext cx="728908" cy="4583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1004969" y="5868914"/>
                <a:ext cx="1650479" cy="282006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30" name="Text Box 31"/>
              <p:cNvSpPr txBox="1">
                <a:spLocks noChangeArrowheads="1"/>
              </p:cNvSpPr>
              <p:nvPr/>
            </p:nvSpPr>
            <p:spPr bwMode="auto">
              <a:xfrm>
                <a:off x="2509881" y="5262950"/>
                <a:ext cx="241899" cy="1911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31" name="Text Box 32"/>
              <p:cNvSpPr txBox="1">
                <a:spLocks noChangeArrowheads="1"/>
              </p:cNvSpPr>
              <p:nvPr/>
            </p:nvSpPr>
            <p:spPr bwMode="auto">
              <a:xfrm>
                <a:off x="1975777" y="4623581"/>
                <a:ext cx="100193" cy="1911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1143000" y="5334000"/>
              <a:ext cx="1226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i="1" dirty="0" smtClean="0">
                  <a:solidFill>
                    <a:srgbClr val="FF0000"/>
                  </a:solidFill>
                </a:rPr>
                <a:t>Input layer</a:t>
              </a:r>
              <a:endParaRPr lang="ru-RU" b="1" i="1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1276" y="4044288"/>
              <a:ext cx="140134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i="1" dirty="0" smtClean="0">
                  <a:solidFill>
                    <a:srgbClr val="006600"/>
                  </a:solidFill>
                </a:rPr>
                <a:t>Hidden layer</a:t>
              </a:r>
              <a:endParaRPr lang="ru-RU" b="1" i="1" dirty="0">
                <a:solidFill>
                  <a:srgbClr val="0066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94254" y="2678668"/>
              <a:ext cx="1399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i="1" dirty="0" smtClean="0">
                  <a:solidFill>
                    <a:srgbClr val="006600"/>
                  </a:solidFill>
                </a:rPr>
                <a:t>Output layer</a:t>
              </a:r>
              <a:endParaRPr lang="ru-RU" b="1" i="1" dirty="0">
                <a:solidFill>
                  <a:srgbClr val="006600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276951" y="1371600"/>
            <a:ext cx="451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b="1" dirty="0" smtClean="0">
                <a:solidFill>
                  <a:srgbClr val="000099"/>
                </a:solidFill>
              </a:rPr>
              <a:t>RBM is a Multiple Layer Perceptron Network</a:t>
            </a:r>
            <a:endParaRPr lang="ru-RU" b="1" dirty="0">
              <a:solidFill>
                <a:srgbClr val="000099"/>
              </a:solidFill>
            </a:endParaRPr>
          </a:p>
        </p:txBody>
      </p:sp>
      <p:sp>
        <p:nvSpPr>
          <p:cNvPr id="85" name="Прямоугольник 84"/>
          <p:cNvSpPr/>
          <p:nvPr/>
        </p:nvSpPr>
        <p:spPr>
          <a:xfrm>
            <a:off x="1371600" y="19050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3333CC"/>
                </a:solidFill>
              </a:rPr>
              <a:t>The inference problem:</a:t>
            </a:r>
            <a:r>
              <a:rPr lang="en-US" dirty="0" smtClean="0"/>
              <a:t> Infer the states of the unobserved variables.</a:t>
            </a:r>
          </a:p>
          <a:p>
            <a:r>
              <a:rPr lang="en-US" dirty="0" smtClean="0">
                <a:solidFill>
                  <a:srgbClr val="3333CC"/>
                </a:solidFill>
              </a:rPr>
              <a:t>The learning problem:</a:t>
            </a:r>
            <a:r>
              <a:rPr lang="en-US" dirty="0" smtClean="0"/>
              <a:t> Adjust the interactions between variables to make the network more likely to generate the observed data.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88784" y="304800"/>
            <a:ext cx="123303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99"/>
                </a:solidFill>
                <a:latin typeface="+mj-lt"/>
                <a:ea typeface="+mj-ea"/>
                <a:cs typeface="+mj-cs"/>
              </a:rPr>
              <a:t>RMF: 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006600"/>
                </a:solidFill>
              </a:rPr>
              <a:t>undirected</a:t>
            </a:r>
            <a:r>
              <a:rPr lang="en-US" b="1" dirty="0" smtClean="0">
                <a:solidFill>
                  <a:srgbClr val="006600"/>
                </a:solidFill>
              </a:rPr>
              <a:t>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05000" y="2715904"/>
            <a:ext cx="2286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99"/>
                </a:solidFill>
                <a:latin typeface="+mj-lt"/>
                <a:ea typeface="+mj-ea"/>
                <a:cs typeface="+mj-cs"/>
              </a:rPr>
              <a:t>Bayesian network</a:t>
            </a:r>
          </a:p>
          <a:p>
            <a:r>
              <a:rPr lang="en-US" sz="1600" dirty="0" smtClean="0">
                <a:solidFill>
                  <a:srgbClr val="000099"/>
                </a:solidFill>
                <a:latin typeface="+mj-lt"/>
                <a:ea typeface="+mj-ea"/>
                <a:cs typeface="+mj-cs"/>
              </a:rPr>
              <a:t>or</a:t>
            </a:r>
            <a:r>
              <a:rPr lang="en-US" sz="1600" b="1" dirty="0" smtClean="0">
                <a:solidFill>
                  <a:srgbClr val="000099"/>
                </a:solidFill>
                <a:latin typeface="+mj-lt"/>
                <a:ea typeface="+mj-ea"/>
                <a:cs typeface="+mj-cs"/>
              </a:rPr>
              <a:t> belief network </a:t>
            </a:r>
          </a:p>
          <a:p>
            <a:r>
              <a:rPr lang="en-US" sz="1600" dirty="0" smtClean="0">
                <a:solidFill>
                  <a:srgbClr val="000099"/>
                </a:solidFill>
                <a:latin typeface="+mj-lt"/>
                <a:ea typeface="+mj-ea"/>
                <a:cs typeface="+mj-cs"/>
              </a:rPr>
              <a:t>or</a:t>
            </a:r>
            <a:r>
              <a:rPr lang="en-US" sz="1600" b="1" dirty="0" smtClean="0">
                <a:solidFill>
                  <a:srgbClr val="000099"/>
                </a:solidFill>
                <a:latin typeface="+mj-lt"/>
                <a:ea typeface="+mj-ea"/>
                <a:cs typeface="+mj-cs"/>
              </a:rPr>
              <a:t> Boltzmann Machine: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006600"/>
                </a:solidFill>
              </a:rPr>
              <a:t>directed 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006600"/>
                </a:solidFill>
              </a:rPr>
              <a:t>acyclic</a:t>
            </a:r>
            <a:endParaRPr lang="ru-RU" sz="1600" b="1" dirty="0" smtClean="0">
              <a:solidFill>
                <a:srgbClr val="0066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086600" y="3962400"/>
            <a:ext cx="18094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99"/>
                </a:solidFill>
                <a:latin typeface="+mj-lt"/>
                <a:ea typeface="+mj-ea"/>
                <a:cs typeface="+mj-cs"/>
              </a:rPr>
              <a:t>HMM:</a:t>
            </a:r>
          </a:p>
          <a:p>
            <a:r>
              <a:rPr lang="en-US" sz="1600" dirty="0" smtClean="0">
                <a:solidFill>
                  <a:srgbClr val="006600"/>
                </a:solidFill>
              </a:rPr>
              <a:t>the simplest</a:t>
            </a:r>
            <a:r>
              <a:rPr lang="en-US" sz="1600" b="1" dirty="0" smtClean="0">
                <a:solidFill>
                  <a:srgbClr val="006600"/>
                </a:solidFill>
              </a:rPr>
              <a:t>  </a:t>
            </a:r>
          </a:p>
          <a:p>
            <a:r>
              <a:rPr lang="en-US" sz="1600" b="1" dirty="0" smtClean="0">
                <a:solidFill>
                  <a:srgbClr val="006600"/>
                </a:solidFill>
              </a:rPr>
              <a:t>Bayesian network</a:t>
            </a:r>
            <a:endParaRPr lang="ru-RU" sz="1600" b="1" dirty="0" smtClean="0">
              <a:solidFill>
                <a:srgbClr val="006600"/>
              </a:solidFill>
            </a:endParaRPr>
          </a:p>
        </p:txBody>
      </p:sp>
      <p:sp>
        <p:nvSpPr>
          <p:cNvPr id="31" name="Text Box 30"/>
          <p:cNvSpPr txBox="1">
            <a:spLocks noChangeArrowheads="1"/>
          </p:cNvSpPr>
          <p:nvPr/>
        </p:nvSpPr>
        <p:spPr bwMode="auto">
          <a:xfrm>
            <a:off x="6242712" y="3886200"/>
            <a:ext cx="55213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data</a:t>
            </a:r>
          </a:p>
        </p:txBody>
      </p:sp>
      <p:grpSp>
        <p:nvGrpSpPr>
          <p:cNvPr id="2" name="Группа 247"/>
          <p:cNvGrpSpPr/>
          <p:nvPr/>
        </p:nvGrpSpPr>
        <p:grpSpPr>
          <a:xfrm>
            <a:off x="4038600" y="2286000"/>
            <a:ext cx="2362200" cy="1981200"/>
            <a:chOff x="3352800" y="2743200"/>
            <a:chExt cx="2133600" cy="1752600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 flipV="1">
              <a:off x="3696747" y="4198145"/>
              <a:ext cx="292073" cy="229551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 flipV="1">
              <a:off x="4310213" y="4198145"/>
              <a:ext cx="292073" cy="229551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 flipV="1">
              <a:off x="4975554" y="4198145"/>
              <a:ext cx="292073" cy="229551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 flipV="1">
              <a:off x="3352800" y="3514809"/>
              <a:ext cx="292073" cy="229552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 flipV="1">
              <a:off x="3966266" y="3514809"/>
              <a:ext cx="292073" cy="229552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 flipV="1">
              <a:off x="4631607" y="3514809"/>
              <a:ext cx="292073" cy="229552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 flipV="1">
              <a:off x="4003480" y="2750820"/>
              <a:ext cx="292073" cy="229552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 flipV="1">
              <a:off x="4655727" y="2743200"/>
              <a:ext cx="292073" cy="229552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 flipV="1">
              <a:off x="5194327" y="3514809"/>
              <a:ext cx="292073" cy="229552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 flipV="1">
              <a:off x="3863646" y="3755882"/>
              <a:ext cx="205240" cy="442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V="1">
              <a:off x="4170379" y="2952009"/>
              <a:ext cx="562721" cy="5627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V="1">
              <a:off x="5193199" y="3755882"/>
              <a:ext cx="205240" cy="442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 flipV="1">
              <a:off x="3556912" y="2952009"/>
              <a:ext cx="511974" cy="5627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 flipV="1">
              <a:off x="4527859" y="3755882"/>
              <a:ext cx="205240" cy="442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 flipH="1" flipV="1">
              <a:off x="3556912" y="3755882"/>
              <a:ext cx="205240" cy="442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 flipV="1">
              <a:off x="3659533" y="3675229"/>
              <a:ext cx="665341" cy="5627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 flipH="1" flipV="1">
              <a:off x="4784974" y="2991893"/>
              <a:ext cx="0" cy="5229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V="1">
              <a:off x="4119633" y="2991893"/>
              <a:ext cx="50746" cy="4821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H="1" flipV="1">
              <a:off x="4887593" y="2952009"/>
              <a:ext cx="460100" cy="5627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 flipH="1" flipV="1">
              <a:off x="4273000" y="2952009"/>
              <a:ext cx="409353" cy="5627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 flipH="1" flipV="1">
              <a:off x="4170379" y="3755882"/>
              <a:ext cx="205240" cy="442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 flipH="1" flipV="1">
              <a:off x="4835719" y="3755882"/>
              <a:ext cx="205240" cy="442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9" name="Line 28"/>
            <p:cNvSpPr>
              <a:spLocks noChangeShapeType="1"/>
            </p:cNvSpPr>
            <p:nvPr/>
          </p:nvSpPr>
          <p:spPr bwMode="auto">
            <a:xfrm flipV="1">
              <a:off x="4579733" y="3715112"/>
              <a:ext cx="767960" cy="5229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3620916" y="4174074"/>
              <a:ext cx="1738907" cy="32172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cxnSp>
          <p:nvCxnSpPr>
            <p:cNvPr id="149" name="Скругленная соединительная линия 148"/>
            <p:cNvCxnSpPr/>
            <p:nvPr/>
          </p:nvCxnSpPr>
          <p:spPr>
            <a:xfrm rot="5400000" flipH="1" flipV="1">
              <a:off x="4133052" y="3012769"/>
              <a:ext cx="691" cy="1085788"/>
            </a:xfrm>
            <a:prstGeom prst="curvedConnector3">
              <a:avLst>
                <a:gd name="adj1" fmla="val 18187217"/>
              </a:avLst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Скругленная соединительная линия 149"/>
            <p:cNvCxnSpPr/>
            <p:nvPr/>
          </p:nvCxnSpPr>
          <p:spPr>
            <a:xfrm rot="5400000" flipH="1" flipV="1">
              <a:off x="4745032" y="2969444"/>
              <a:ext cx="52312" cy="1120128"/>
            </a:xfrm>
            <a:prstGeom prst="curvedConnector3">
              <a:avLst>
                <a:gd name="adj1" fmla="val 298150"/>
              </a:avLst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Скругленная соединительная линия 152"/>
            <p:cNvCxnSpPr>
              <a:stCxn id="10" idx="7"/>
              <a:endCxn id="15" idx="1"/>
            </p:cNvCxnSpPr>
            <p:nvPr/>
          </p:nvCxnSpPr>
          <p:spPr>
            <a:xfrm rot="16200000" flipH="1">
              <a:off x="4419692" y="2893242"/>
              <a:ext cx="932" cy="1635000"/>
            </a:xfrm>
            <a:prstGeom prst="curvedConnector3">
              <a:avLst>
                <a:gd name="adj1" fmla="val 18003023"/>
              </a:avLst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Прямая со стрелкой 154"/>
            <p:cNvCxnSpPr>
              <a:stCxn id="13" idx="6"/>
              <a:endCxn id="14" idx="2"/>
            </p:cNvCxnSpPr>
            <p:nvPr/>
          </p:nvCxnSpPr>
          <p:spPr>
            <a:xfrm flipV="1">
              <a:off x="4295554" y="2857976"/>
              <a:ext cx="360173" cy="762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Прямая со стрелкой 156"/>
            <p:cNvCxnSpPr>
              <a:stCxn id="10" idx="6"/>
              <a:endCxn id="11" idx="2"/>
            </p:cNvCxnSpPr>
            <p:nvPr/>
          </p:nvCxnSpPr>
          <p:spPr>
            <a:xfrm>
              <a:off x="3644873" y="3629584"/>
              <a:ext cx="321394" cy="9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Прямая со стрелкой 163"/>
            <p:cNvCxnSpPr>
              <a:stCxn id="11" idx="6"/>
              <a:endCxn id="12" idx="2"/>
            </p:cNvCxnSpPr>
            <p:nvPr/>
          </p:nvCxnSpPr>
          <p:spPr>
            <a:xfrm>
              <a:off x="4258339" y="3629584"/>
              <a:ext cx="373268" cy="9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Прямая со стрелкой 166"/>
            <p:cNvCxnSpPr>
              <a:stCxn id="12" idx="6"/>
              <a:endCxn id="15" idx="2"/>
            </p:cNvCxnSpPr>
            <p:nvPr/>
          </p:nvCxnSpPr>
          <p:spPr>
            <a:xfrm>
              <a:off x="4923679" y="3629584"/>
              <a:ext cx="270647" cy="9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Прямая со стрелкой 169"/>
            <p:cNvCxnSpPr>
              <a:stCxn id="7" idx="6"/>
              <a:endCxn id="8" idx="2"/>
            </p:cNvCxnSpPr>
            <p:nvPr/>
          </p:nvCxnSpPr>
          <p:spPr>
            <a:xfrm>
              <a:off x="3988820" y="4312920"/>
              <a:ext cx="321393" cy="9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Прямая со стрелкой 172"/>
            <p:cNvCxnSpPr>
              <a:stCxn id="8" idx="6"/>
              <a:endCxn id="9" idx="2"/>
            </p:cNvCxnSpPr>
            <p:nvPr/>
          </p:nvCxnSpPr>
          <p:spPr>
            <a:xfrm>
              <a:off x="4602286" y="4312920"/>
              <a:ext cx="373267" cy="9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Группа 211"/>
          <p:cNvGrpSpPr/>
          <p:nvPr/>
        </p:nvGrpSpPr>
        <p:grpSpPr>
          <a:xfrm>
            <a:off x="5943600" y="5126214"/>
            <a:ext cx="2514600" cy="1274586"/>
            <a:chOff x="443857" y="3733006"/>
            <a:chExt cx="3836294" cy="2188986"/>
          </a:xfrm>
        </p:grpSpPr>
        <p:sp>
          <p:nvSpPr>
            <p:cNvPr id="177" name="Oval 6"/>
            <p:cNvSpPr>
              <a:spLocks noChangeArrowheads="1"/>
            </p:cNvSpPr>
            <p:nvPr/>
          </p:nvSpPr>
          <p:spPr bwMode="auto">
            <a:xfrm flipV="1">
              <a:off x="1062287" y="5278734"/>
              <a:ext cx="525159" cy="518984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78" name="Oval 7"/>
            <p:cNvSpPr>
              <a:spLocks noChangeArrowheads="1"/>
            </p:cNvSpPr>
            <p:nvPr/>
          </p:nvSpPr>
          <p:spPr bwMode="auto">
            <a:xfrm flipV="1">
              <a:off x="2165322" y="5278734"/>
              <a:ext cx="525159" cy="518984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79" name="Oval 8"/>
            <p:cNvSpPr>
              <a:spLocks noChangeArrowheads="1"/>
            </p:cNvSpPr>
            <p:nvPr/>
          </p:nvSpPr>
          <p:spPr bwMode="auto">
            <a:xfrm flipV="1">
              <a:off x="3361630" y="5278734"/>
              <a:ext cx="525159" cy="518984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80" name="Oval 9"/>
            <p:cNvSpPr>
              <a:spLocks noChangeArrowheads="1"/>
            </p:cNvSpPr>
            <p:nvPr/>
          </p:nvSpPr>
          <p:spPr bwMode="auto">
            <a:xfrm flipV="1">
              <a:off x="443857" y="3733800"/>
              <a:ext cx="525158" cy="518986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81" name="Oval 10"/>
            <p:cNvSpPr>
              <a:spLocks noChangeArrowheads="1"/>
            </p:cNvSpPr>
            <p:nvPr/>
          </p:nvSpPr>
          <p:spPr bwMode="auto">
            <a:xfrm flipV="1">
              <a:off x="1546893" y="3733800"/>
              <a:ext cx="525158" cy="518986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82" name="Oval 11"/>
            <p:cNvSpPr>
              <a:spLocks noChangeArrowheads="1"/>
            </p:cNvSpPr>
            <p:nvPr/>
          </p:nvSpPr>
          <p:spPr bwMode="auto">
            <a:xfrm flipV="1">
              <a:off x="2743200" y="3733800"/>
              <a:ext cx="525158" cy="518986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83" name="Oval 14"/>
            <p:cNvSpPr>
              <a:spLocks noChangeArrowheads="1"/>
            </p:cNvSpPr>
            <p:nvPr/>
          </p:nvSpPr>
          <p:spPr bwMode="auto">
            <a:xfrm flipV="1">
              <a:off x="3754992" y="3733800"/>
              <a:ext cx="525159" cy="518986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84" name="Line 15"/>
            <p:cNvSpPr>
              <a:spLocks noChangeShapeType="1"/>
            </p:cNvSpPr>
            <p:nvPr/>
          </p:nvSpPr>
          <p:spPr bwMode="auto">
            <a:xfrm flipV="1">
              <a:off x="1362377" y="4278835"/>
              <a:ext cx="369030" cy="9998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5" name="Line 17"/>
            <p:cNvSpPr>
              <a:spLocks noChangeShapeType="1"/>
            </p:cNvSpPr>
            <p:nvPr/>
          </p:nvSpPr>
          <p:spPr bwMode="auto">
            <a:xfrm flipV="1">
              <a:off x="3752965" y="4278835"/>
              <a:ext cx="369030" cy="9998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6" name="Line 19"/>
            <p:cNvSpPr>
              <a:spLocks noChangeShapeType="1"/>
            </p:cNvSpPr>
            <p:nvPr/>
          </p:nvSpPr>
          <p:spPr bwMode="auto">
            <a:xfrm flipV="1">
              <a:off x="2556658" y="4278835"/>
              <a:ext cx="369030" cy="9998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Line 20"/>
            <p:cNvSpPr>
              <a:spLocks noChangeShapeType="1"/>
            </p:cNvSpPr>
            <p:nvPr/>
          </p:nvSpPr>
          <p:spPr bwMode="auto">
            <a:xfrm flipH="1" flipV="1">
              <a:off x="810859" y="4278835"/>
              <a:ext cx="369030" cy="9998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Line 21"/>
            <p:cNvSpPr>
              <a:spLocks noChangeShapeType="1"/>
            </p:cNvSpPr>
            <p:nvPr/>
          </p:nvSpPr>
          <p:spPr bwMode="auto">
            <a:xfrm flipH="1" flipV="1">
              <a:off x="995375" y="4096489"/>
              <a:ext cx="1196308" cy="1272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Line 26"/>
            <p:cNvSpPr>
              <a:spLocks noChangeShapeType="1"/>
            </p:cNvSpPr>
            <p:nvPr/>
          </p:nvSpPr>
          <p:spPr bwMode="auto">
            <a:xfrm flipH="1" flipV="1">
              <a:off x="1913896" y="4278835"/>
              <a:ext cx="369030" cy="9998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Line 27"/>
            <p:cNvSpPr>
              <a:spLocks noChangeShapeType="1"/>
            </p:cNvSpPr>
            <p:nvPr/>
          </p:nvSpPr>
          <p:spPr bwMode="auto">
            <a:xfrm flipH="1" flipV="1">
              <a:off x="3110202" y="4278835"/>
              <a:ext cx="369030" cy="9998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Line 28"/>
            <p:cNvSpPr>
              <a:spLocks noChangeShapeType="1"/>
            </p:cNvSpPr>
            <p:nvPr/>
          </p:nvSpPr>
          <p:spPr bwMode="auto">
            <a:xfrm flipV="1">
              <a:off x="2649930" y="4186660"/>
              <a:ext cx="1380822" cy="11822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Rectangle 29"/>
            <p:cNvSpPr>
              <a:spLocks noChangeArrowheads="1"/>
            </p:cNvSpPr>
            <p:nvPr/>
          </p:nvSpPr>
          <p:spPr bwMode="auto">
            <a:xfrm>
              <a:off x="898643" y="5194611"/>
              <a:ext cx="3126621" cy="72738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cxnSp>
          <p:nvCxnSpPr>
            <p:cNvPr id="198" name="Прямая со стрелкой 197"/>
            <p:cNvCxnSpPr>
              <a:stCxn id="180" idx="6"/>
              <a:endCxn id="181" idx="2"/>
            </p:cNvCxnSpPr>
            <p:nvPr/>
          </p:nvCxnSpPr>
          <p:spPr>
            <a:xfrm>
              <a:off x="969015" y="3993292"/>
              <a:ext cx="577878" cy="21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Прямая со стрелкой 198"/>
            <p:cNvCxnSpPr>
              <a:stCxn id="181" idx="6"/>
              <a:endCxn id="182" idx="2"/>
            </p:cNvCxnSpPr>
            <p:nvPr/>
          </p:nvCxnSpPr>
          <p:spPr>
            <a:xfrm>
              <a:off x="2072050" y="3993292"/>
              <a:ext cx="671150" cy="21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Прямая со стрелкой 199"/>
            <p:cNvCxnSpPr>
              <a:stCxn id="182" idx="6"/>
              <a:endCxn id="183" idx="2"/>
            </p:cNvCxnSpPr>
            <p:nvPr/>
          </p:nvCxnSpPr>
          <p:spPr>
            <a:xfrm>
              <a:off x="3268358" y="3993292"/>
              <a:ext cx="486634" cy="21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Скругленная соединительная линия 209"/>
            <p:cNvCxnSpPr>
              <a:stCxn id="183" idx="4"/>
              <a:endCxn id="180" idx="4"/>
            </p:cNvCxnSpPr>
            <p:nvPr/>
          </p:nvCxnSpPr>
          <p:spPr>
            <a:xfrm rot="16200000" flipV="1">
              <a:off x="2362004" y="2078232"/>
              <a:ext cx="1588" cy="3311136"/>
            </a:xfrm>
            <a:prstGeom prst="curvedConnector3">
              <a:avLst>
                <a:gd name="adj1" fmla="val 29005803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7" name="Группа 246"/>
          <p:cNvGrpSpPr/>
          <p:nvPr/>
        </p:nvGrpSpPr>
        <p:grpSpPr>
          <a:xfrm>
            <a:off x="2209800" y="4648200"/>
            <a:ext cx="2286000" cy="1828800"/>
            <a:chOff x="762000" y="4623581"/>
            <a:chExt cx="2025102" cy="1527339"/>
          </a:xfrm>
        </p:grpSpPr>
        <p:sp>
          <p:nvSpPr>
            <p:cNvPr id="213" name="Oval 6"/>
            <p:cNvSpPr>
              <a:spLocks noChangeArrowheads="1"/>
            </p:cNvSpPr>
            <p:nvPr/>
          </p:nvSpPr>
          <p:spPr bwMode="auto">
            <a:xfrm flipV="1">
              <a:off x="1088456" y="5904651"/>
              <a:ext cx="277221" cy="201211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14" name="Oval 7"/>
            <p:cNvSpPr>
              <a:spLocks noChangeArrowheads="1"/>
            </p:cNvSpPr>
            <p:nvPr/>
          </p:nvSpPr>
          <p:spPr bwMode="auto">
            <a:xfrm flipV="1">
              <a:off x="1670727" y="5904651"/>
              <a:ext cx="277221" cy="201211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15" name="Oval 8"/>
            <p:cNvSpPr>
              <a:spLocks noChangeArrowheads="1"/>
            </p:cNvSpPr>
            <p:nvPr/>
          </p:nvSpPr>
          <p:spPr bwMode="auto">
            <a:xfrm flipV="1">
              <a:off x="2302233" y="5904651"/>
              <a:ext cx="277221" cy="201211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16" name="Oval 9"/>
            <p:cNvSpPr>
              <a:spLocks noChangeArrowheads="1"/>
            </p:cNvSpPr>
            <p:nvPr/>
          </p:nvSpPr>
          <p:spPr bwMode="auto">
            <a:xfrm flipV="1">
              <a:off x="762000" y="5305678"/>
              <a:ext cx="277220" cy="201211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17" name="Oval 10"/>
            <p:cNvSpPr>
              <a:spLocks noChangeArrowheads="1"/>
            </p:cNvSpPr>
            <p:nvPr/>
          </p:nvSpPr>
          <p:spPr bwMode="auto">
            <a:xfrm flipV="1">
              <a:off x="1344270" y="5305678"/>
              <a:ext cx="277220" cy="201211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18" name="Oval 11"/>
            <p:cNvSpPr>
              <a:spLocks noChangeArrowheads="1"/>
            </p:cNvSpPr>
            <p:nvPr/>
          </p:nvSpPr>
          <p:spPr bwMode="auto">
            <a:xfrm flipV="1">
              <a:off x="1975777" y="5305678"/>
              <a:ext cx="277220" cy="201211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19" name="Oval 12"/>
            <p:cNvSpPr>
              <a:spLocks noChangeArrowheads="1"/>
            </p:cNvSpPr>
            <p:nvPr/>
          </p:nvSpPr>
          <p:spPr bwMode="auto">
            <a:xfrm flipV="1">
              <a:off x="1379591" y="4636011"/>
              <a:ext cx="277221" cy="201211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20" name="Oval 13"/>
            <p:cNvSpPr>
              <a:spLocks noChangeArrowheads="1"/>
            </p:cNvSpPr>
            <p:nvPr/>
          </p:nvSpPr>
          <p:spPr bwMode="auto">
            <a:xfrm flipV="1">
              <a:off x="1961862" y="4636011"/>
              <a:ext cx="277221" cy="201211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21" name="Oval 14"/>
            <p:cNvSpPr>
              <a:spLocks noChangeArrowheads="1"/>
            </p:cNvSpPr>
            <p:nvPr/>
          </p:nvSpPr>
          <p:spPr bwMode="auto">
            <a:xfrm flipV="1">
              <a:off x="2509881" y="5305678"/>
              <a:ext cx="277221" cy="201211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22" name="Line 15"/>
            <p:cNvSpPr>
              <a:spLocks noChangeShapeType="1"/>
            </p:cNvSpPr>
            <p:nvPr/>
          </p:nvSpPr>
          <p:spPr bwMode="auto">
            <a:xfrm flipV="1">
              <a:off x="1246868" y="5516989"/>
              <a:ext cx="194804" cy="38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23" name="Line 16"/>
            <p:cNvSpPr>
              <a:spLocks noChangeShapeType="1"/>
            </p:cNvSpPr>
            <p:nvPr/>
          </p:nvSpPr>
          <p:spPr bwMode="auto">
            <a:xfrm flipV="1">
              <a:off x="1538003" y="4812362"/>
              <a:ext cx="534105" cy="4933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24" name="Line 17"/>
            <p:cNvSpPr>
              <a:spLocks noChangeShapeType="1"/>
            </p:cNvSpPr>
            <p:nvPr/>
          </p:nvSpPr>
          <p:spPr bwMode="auto">
            <a:xfrm flipV="1">
              <a:off x="2508811" y="5516989"/>
              <a:ext cx="194804" cy="38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25" name="Line 18"/>
            <p:cNvSpPr>
              <a:spLocks noChangeShapeType="1"/>
            </p:cNvSpPr>
            <p:nvPr/>
          </p:nvSpPr>
          <p:spPr bwMode="auto">
            <a:xfrm flipV="1">
              <a:off x="955733" y="4812362"/>
              <a:ext cx="485939" cy="4933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26" name="Line 19"/>
            <p:cNvSpPr>
              <a:spLocks noChangeShapeType="1"/>
            </p:cNvSpPr>
            <p:nvPr/>
          </p:nvSpPr>
          <p:spPr bwMode="auto">
            <a:xfrm flipV="1">
              <a:off x="1877304" y="5516989"/>
              <a:ext cx="194804" cy="38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27" name="Line 20"/>
            <p:cNvSpPr>
              <a:spLocks noChangeShapeType="1"/>
            </p:cNvSpPr>
            <p:nvPr/>
          </p:nvSpPr>
          <p:spPr bwMode="auto">
            <a:xfrm flipH="1" flipV="1">
              <a:off x="955733" y="5516989"/>
              <a:ext cx="194804" cy="38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28" name="Line 21"/>
            <p:cNvSpPr>
              <a:spLocks noChangeShapeType="1"/>
            </p:cNvSpPr>
            <p:nvPr/>
          </p:nvSpPr>
          <p:spPr bwMode="auto">
            <a:xfrm flipH="1" flipV="1">
              <a:off x="1053135" y="5446293"/>
              <a:ext cx="631506" cy="4933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29" name="Line 22"/>
            <p:cNvSpPr>
              <a:spLocks noChangeShapeType="1"/>
            </p:cNvSpPr>
            <p:nvPr/>
          </p:nvSpPr>
          <p:spPr bwMode="auto">
            <a:xfrm flipH="1" flipV="1">
              <a:off x="2121344" y="4847321"/>
              <a:ext cx="0" cy="4583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30" name="Line 23"/>
            <p:cNvSpPr>
              <a:spLocks noChangeShapeType="1"/>
            </p:cNvSpPr>
            <p:nvPr/>
          </p:nvSpPr>
          <p:spPr bwMode="auto">
            <a:xfrm flipV="1">
              <a:off x="1489838" y="4847321"/>
              <a:ext cx="48165" cy="4226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31" name="Line 24"/>
            <p:cNvSpPr>
              <a:spLocks noChangeShapeType="1"/>
            </p:cNvSpPr>
            <p:nvPr/>
          </p:nvSpPr>
          <p:spPr bwMode="auto">
            <a:xfrm flipH="1" flipV="1">
              <a:off x="2218746" y="4812362"/>
              <a:ext cx="436703" cy="4933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32" name="Line 25"/>
            <p:cNvSpPr>
              <a:spLocks noChangeShapeType="1"/>
            </p:cNvSpPr>
            <p:nvPr/>
          </p:nvSpPr>
          <p:spPr bwMode="auto">
            <a:xfrm flipH="1" flipV="1">
              <a:off x="1635405" y="4812362"/>
              <a:ext cx="388537" cy="4933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33" name="Line 26"/>
            <p:cNvSpPr>
              <a:spLocks noChangeShapeType="1"/>
            </p:cNvSpPr>
            <p:nvPr/>
          </p:nvSpPr>
          <p:spPr bwMode="auto">
            <a:xfrm flipH="1" flipV="1">
              <a:off x="1538003" y="5516989"/>
              <a:ext cx="194804" cy="38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34" name="Line 27"/>
            <p:cNvSpPr>
              <a:spLocks noChangeShapeType="1"/>
            </p:cNvSpPr>
            <p:nvPr/>
          </p:nvSpPr>
          <p:spPr bwMode="auto">
            <a:xfrm flipH="1" flipV="1">
              <a:off x="2169510" y="5516989"/>
              <a:ext cx="194804" cy="38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35" name="Line 28"/>
            <p:cNvSpPr>
              <a:spLocks noChangeShapeType="1"/>
            </p:cNvSpPr>
            <p:nvPr/>
          </p:nvSpPr>
          <p:spPr bwMode="auto">
            <a:xfrm flipV="1">
              <a:off x="1926540" y="5481253"/>
              <a:ext cx="728908" cy="4583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36" name="Rectangle 29"/>
            <p:cNvSpPr>
              <a:spLocks noChangeArrowheads="1"/>
            </p:cNvSpPr>
            <p:nvPr/>
          </p:nvSpPr>
          <p:spPr bwMode="auto">
            <a:xfrm>
              <a:off x="1004969" y="5868914"/>
              <a:ext cx="1650479" cy="28200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238" name="Text Box 31"/>
            <p:cNvSpPr txBox="1">
              <a:spLocks noChangeArrowheads="1"/>
            </p:cNvSpPr>
            <p:nvPr/>
          </p:nvSpPr>
          <p:spPr bwMode="auto">
            <a:xfrm>
              <a:off x="2509881" y="5262950"/>
              <a:ext cx="241899" cy="191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239" name="Text Box 32"/>
            <p:cNvSpPr txBox="1">
              <a:spLocks noChangeArrowheads="1"/>
            </p:cNvSpPr>
            <p:nvPr/>
          </p:nvSpPr>
          <p:spPr bwMode="auto">
            <a:xfrm>
              <a:off x="1975777" y="4623581"/>
              <a:ext cx="100193" cy="191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0" name="Группа 248"/>
          <p:cNvGrpSpPr/>
          <p:nvPr/>
        </p:nvGrpSpPr>
        <p:grpSpPr>
          <a:xfrm>
            <a:off x="914400" y="152400"/>
            <a:ext cx="2648835" cy="2057400"/>
            <a:chOff x="685800" y="609600"/>
            <a:chExt cx="2648835" cy="2057400"/>
          </a:xfrm>
        </p:grpSpPr>
        <p:sp>
          <p:nvSpPr>
            <p:cNvPr id="37" name="Oval 6"/>
            <p:cNvSpPr>
              <a:spLocks noChangeArrowheads="1"/>
            </p:cNvSpPr>
            <p:nvPr/>
          </p:nvSpPr>
          <p:spPr bwMode="auto">
            <a:xfrm flipV="1">
              <a:off x="1112806" y="2312093"/>
              <a:ext cx="362604" cy="270021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 flipV="1">
              <a:off x="1874416" y="2312093"/>
              <a:ext cx="362604" cy="270021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9" name="Oval 8"/>
            <p:cNvSpPr>
              <a:spLocks noChangeArrowheads="1"/>
            </p:cNvSpPr>
            <p:nvPr/>
          </p:nvSpPr>
          <p:spPr bwMode="auto">
            <a:xfrm flipV="1">
              <a:off x="2700427" y="2312093"/>
              <a:ext cx="362604" cy="270021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40" name="Oval 9"/>
            <p:cNvSpPr>
              <a:spLocks noChangeArrowheads="1"/>
            </p:cNvSpPr>
            <p:nvPr/>
          </p:nvSpPr>
          <p:spPr bwMode="auto">
            <a:xfrm flipV="1">
              <a:off x="685800" y="1508284"/>
              <a:ext cx="362604" cy="270021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41" name="Oval 10"/>
            <p:cNvSpPr>
              <a:spLocks noChangeArrowheads="1"/>
            </p:cNvSpPr>
            <p:nvPr/>
          </p:nvSpPr>
          <p:spPr bwMode="auto">
            <a:xfrm flipV="1">
              <a:off x="1447409" y="1508284"/>
              <a:ext cx="362604" cy="270021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42" name="Oval 11"/>
            <p:cNvSpPr>
              <a:spLocks noChangeArrowheads="1"/>
            </p:cNvSpPr>
            <p:nvPr/>
          </p:nvSpPr>
          <p:spPr bwMode="auto">
            <a:xfrm flipV="1">
              <a:off x="2273423" y="1508284"/>
              <a:ext cx="362604" cy="270021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43" name="Oval 12"/>
            <p:cNvSpPr>
              <a:spLocks noChangeArrowheads="1"/>
            </p:cNvSpPr>
            <p:nvPr/>
          </p:nvSpPr>
          <p:spPr bwMode="auto">
            <a:xfrm flipV="1">
              <a:off x="1493610" y="609600"/>
              <a:ext cx="362604" cy="270021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44" name="Oval 13"/>
            <p:cNvSpPr>
              <a:spLocks noChangeArrowheads="1"/>
            </p:cNvSpPr>
            <p:nvPr/>
          </p:nvSpPr>
          <p:spPr bwMode="auto">
            <a:xfrm flipV="1">
              <a:off x="2255221" y="609600"/>
              <a:ext cx="362604" cy="270021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45" name="Oval 14"/>
            <p:cNvSpPr>
              <a:spLocks noChangeArrowheads="1"/>
            </p:cNvSpPr>
            <p:nvPr/>
          </p:nvSpPr>
          <p:spPr bwMode="auto">
            <a:xfrm flipV="1">
              <a:off x="2972031" y="1508283"/>
              <a:ext cx="362604" cy="270021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60" name="Rectangle 29"/>
            <p:cNvSpPr>
              <a:spLocks noChangeArrowheads="1"/>
            </p:cNvSpPr>
            <p:nvPr/>
          </p:nvSpPr>
          <p:spPr bwMode="auto">
            <a:xfrm>
              <a:off x="991641" y="2288553"/>
              <a:ext cx="2158829" cy="37844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2972031" y="1468869"/>
              <a:ext cx="316406" cy="252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chemeClr val="bg1"/>
                  </a:solidFill>
                </a:rPr>
                <a:t> </a:t>
              </a:r>
            </a:p>
          </p:txBody>
        </p:sp>
        <p:cxnSp>
          <p:nvCxnSpPr>
            <p:cNvPr id="72" name="Скругленная соединительная линия 71"/>
            <p:cNvCxnSpPr>
              <a:stCxn id="40" idx="7"/>
              <a:endCxn id="45" idx="1"/>
            </p:cNvCxnSpPr>
            <p:nvPr/>
          </p:nvCxnSpPr>
          <p:spPr>
            <a:xfrm rot="16200000" flipH="1">
              <a:off x="2010311" y="723846"/>
              <a:ext cx="1087" cy="2029831"/>
            </a:xfrm>
            <a:prstGeom prst="curvedConnector3">
              <a:avLst>
                <a:gd name="adj1" fmla="val 18033879"/>
              </a:avLst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1" name="Группа 139"/>
            <p:cNvGrpSpPr/>
            <p:nvPr/>
          </p:nvGrpSpPr>
          <p:grpSpPr>
            <a:xfrm>
              <a:off x="996003" y="1468870"/>
              <a:ext cx="2134230" cy="175512"/>
              <a:chOff x="1349330" y="2962769"/>
              <a:chExt cx="3524728" cy="358519"/>
            </a:xfrm>
          </p:grpSpPr>
          <p:cxnSp>
            <p:nvCxnSpPr>
              <p:cNvPr id="68" name="Прямая со стрелкой 67"/>
              <p:cNvCxnSpPr>
                <a:stCxn id="40" idx="6"/>
                <a:endCxn id="41" idx="2"/>
              </p:cNvCxnSpPr>
              <p:nvPr/>
            </p:nvCxnSpPr>
            <p:spPr>
              <a:xfrm>
                <a:off x="1435871" y="3319065"/>
                <a:ext cx="658966" cy="21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Прямая со стрелкой 68"/>
              <p:cNvCxnSpPr>
                <a:stCxn id="41" idx="6"/>
                <a:endCxn id="42" idx="2"/>
              </p:cNvCxnSpPr>
              <p:nvPr/>
            </p:nvCxnSpPr>
            <p:spPr>
              <a:xfrm>
                <a:off x="2693688" y="3319065"/>
                <a:ext cx="765326" cy="21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Прямая со стрелкой 69"/>
              <p:cNvCxnSpPr>
                <a:stCxn id="42" idx="6"/>
                <a:endCxn id="45" idx="2"/>
              </p:cNvCxnSpPr>
              <p:nvPr/>
            </p:nvCxnSpPr>
            <p:spPr>
              <a:xfrm>
                <a:off x="4057865" y="3319068"/>
                <a:ext cx="554918" cy="22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Скругленная соединительная линия 70"/>
              <p:cNvCxnSpPr>
                <a:stCxn id="40" idx="5"/>
                <a:endCxn id="42" idx="3"/>
              </p:cNvCxnSpPr>
              <p:nvPr/>
            </p:nvCxnSpPr>
            <p:spPr>
              <a:xfrm rot="5400000" flipH="1" flipV="1">
                <a:off x="2447535" y="2024785"/>
                <a:ext cx="2131" cy="2198541"/>
              </a:xfrm>
              <a:prstGeom prst="curvedConnector3">
                <a:avLst>
                  <a:gd name="adj1" fmla="val 18187217"/>
                </a:avLst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Скругленная соединительная линия 72"/>
              <p:cNvCxnSpPr>
                <a:stCxn id="41" idx="5"/>
                <a:endCxn id="62" idx="0"/>
              </p:cNvCxnSpPr>
              <p:nvPr/>
            </p:nvCxnSpPr>
            <p:spPr>
              <a:xfrm rot="5400000" flipH="1" flipV="1">
                <a:off x="3659377" y="1909377"/>
                <a:ext cx="161289" cy="2268073"/>
              </a:xfrm>
              <a:prstGeom prst="curvedConnector3">
                <a:avLst>
                  <a:gd name="adj1" fmla="val 298150"/>
                </a:avLst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Прямая со стрелкой 73"/>
            <p:cNvCxnSpPr>
              <a:stCxn id="37" idx="6"/>
              <a:endCxn id="38" idx="2"/>
            </p:cNvCxnSpPr>
            <p:nvPr/>
          </p:nvCxnSpPr>
          <p:spPr>
            <a:xfrm>
              <a:off x="1475410" y="2447105"/>
              <a:ext cx="399005" cy="1043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 стрелкой 74"/>
            <p:cNvCxnSpPr>
              <a:stCxn id="38" idx="6"/>
              <a:endCxn id="39" idx="2"/>
            </p:cNvCxnSpPr>
            <p:nvPr/>
          </p:nvCxnSpPr>
          <p:spPr>
            <a:xfrm>
              <a:off x="2237019" y="2447105"/>
              <a:ext cx="463406" cy="1043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Скругленная соединительная линия 75"/>
            <p:cNvCxnSpPr>
              <a:stCxn id="37" idx="7"/>
              <a:endCxn id="39" idx="1"/>
            </p:cNvCxnSpPr>
            <p:nvPr/>
          </p:nvCxnSpPr>
          <p:spPr>
            <a:xfrm rot="16200000" flipH="1">
              <a:off x="2088094" y="1876963"/>
              <a:ext cx="1043" cy="1331218"/>
            </a:xfrm>
            <a:prstGeom prst="curvedConnector3">
              <a:avLst>
                <a:gd name="adj1" fmla="val 18187217"/>
              </a:avLst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 стрелкой 76"/>
            <p:cNvCxnSpPr>
              <a:stCxn id="43" idx="6"/>
              <a:endCxn id="44" idx="2"/>
            </p:cNvCxnSpPr>
            <p:nvPr/>
          </p:nvCxnSpPr>
          <p:spPr>
            <a:xfrm>
              <a:off x="1856217" y="744611"/>
              <a:ext cx="399005" cy="108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 стрелкой 80"/>
            <p:cNvCxnSpPr>
              <a:stCxn id="40" idx="4"/>
              <a:endCxn id="43" idx="1"/>
            </p:cNvCxnSpPr>
            <p:nvPr/>
          </p:nvCxnSpPr>
          <p:spPr>
            <a:xfrm rot="5400000" flipH="1" flipV="1">
              <a:off x="872805" y="834376"/>
              <a:ext cx="668205" cy="67961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 стрелкой 82"/>
            <p:cNvCxnSpPr>
              <a:stCxn id="40" idx="4"/>
              <a:endCxn id="44" idx="1"/>
            </p:cNvCxnSpPr>
            <p:nvPr/>
          </p:nvCxnSpPr>
          <p:spPr>
            <a:xfrm rot="5400000" flipH="1" flipV="1">
              <a:off x="1253611" y="453571"/>
              <a:ext cx="668205" cy="144122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 стрелкой 84"/>
            <p:cNvCxnSpPr>
              <a:stCxn id="41" idx="4"/>
              <a:endCxn id="43" idx="1"/>
            </p:cNvCxnSpPr>
            <p:nvPr/>
          </p:nvCxnSpPr>
          <p:spPr>
            <a:xfrm rot="16200000" flipV="1">
              <a:off x="1253611" y="1133182"/>
              <a:ext cx="668205" cy="8199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 стрелкой 86"/>
            <p:cNvCxnSpPr>
              <a:stCxn id="41" idx="4"/>
            </p:cNvCxnSpPr>
            <p:nvPr/>
          </p:nvCxnSpPr>
          <p:spPr>
            <a:xfrm rot="5400000" flipH="1" flipV="1">
              <a:off x="1656846" y="817562"/>
              <a:ext cx="662588" cy="71885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 стрелкой 90"/>
            <p:cNvCxnSpPr>
              <a:stCxn id="42" idx="4"/>
              <a:endCxn id="43" idx="7"/>
            </p:cNvCxnSpPr>
            <p:nvPr/>
          </p:nvCxnSpPr>
          <p:spPr>
            <a:xfrm rot="16200000" flipV="1">
              <a:off x="1794818" y="848376"/>
              <a:ext cx="668205" cy="65161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 стрелкой 92"/>
            <p:cNvCxnSpPr>
              <a:stCxn id="42" idx="4"/>
            </p:cNvCxnSpPr>
            <p:nvPr/>
          </p:nvCxnSpPr>
          <p:spPr>
            <a:xfrm rot="16200000" flipV="1">
              <a:off x="2069852" y="1123411"/>
              <a:ext cx="662588" cy="10715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 стрелкой 94"/>
            <p:cNvCxnSpPr>
              <a:stCxn id="62" idx="0"/>
              <a:endCxn id="43" idx="7"/>
            </p:cNvCxnSpPr>
            <p:nvPr/>
          </p:nvCxnSpPr>
          <p:spPr>
            <a:xfrm rot="16200000" flipV="1">
              <a:off x="2152279" y="490914"/>
              <a:ext cx="628790" cy="132712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 стрелкой 96"/>
            <p:cNvCxnSpPr>
              <a:stCxn id="62" idx="0"/>
              <a:endCxn id="44" idx="7"/>
            </p:cNvCxnSpPr>
            <p:nvPr/>
          </p:nvCxnSpPr>
          <p:spPr>
            <a:xfrm rot="16200000" flipV="1">
              <a:off x="2533084" y="871720"/>
              <a:ext cx="628790" cy="56551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Прямая со стрелкой 97"/>
            <p:cNvCxnSpPr>
              <a:stCxn id="37" idx="4"/>
              <a:endCxn id="41" idx="0"/>
            </p:cNvCxnSpPr>
            <p:nvPr/>
          </p:nvCxnSpPr>
          <p:spPr>
            <a:xfrm rot="5400000" flipH="1" flipV="1">
              <a:off x="1194516" y="1877900"/>
              <a:ext cx="533788" cy="334603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Прямая со стрелкой 100"/>
            <p:cNvCxnSpPr>
              <a:stCxn id="37" idx="4"/>
              <a:endCxn id="40" idx="7"/>
            </p:cNvCxnSpPr>
            <p:nvPr/>
          </p:nvCxnSpPr>
          <p:spPr>
            <a:xfrm rot="16200000" flipV="1">
              <a:off x="858038" y="1876026"/>
              <a:ext cx="573332" cy="29880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 стрелкой 103"/>
            <p:cNvCxnSpPr>
              <a:stCxn id="37" idx="4"/>
              <a:endCxn id="45" idx="0"/>
            </p:cNvCxnSpPr>
            <p:nvPr/>
          </p:nvCxnSpPr>
          <p:spPr>
            <a:xfrm rot="5400000" flipH="1" flipV="1">
              <a:off x="1956826" y="1115590"/>
              <a:ext cx="533788" cy="185922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 стрелкой 106"/>
            <p:cNvCxnSpPr>
              <a:stCxn id="37" idx="4"/>
              <a:endCxn id="42" idx="0"/>
            </p:cNvCxnSpPr>
            <p:nvPr/>
          </p:nvCxnSpPr>
          <p:spPr>
            <a:xfrm rot="5400000" flipH="1" flipV="1">
              <a:off x="1607522" y="1464894"/>
              <a:ext cx="533788" cy="116061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 стрелкой 109"/>
            <p:cNvCxnSpPr>
              <a:stCxn id="38" idx="4"/>
              <a:endCxn id="40" idx="7"/>
            </p:cNvCxnSpPr>
            <p:nvPr/>
          </p:nvCxnSpPr>
          <p:spPr>
            <a:xfrm rot="16200000" flipV="1">
              <a:off x="1238844" y="1495221"/>
              <a:ext cx="573332" cy="1060416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 стрелкой 112"/>
            <p:cNvCxnSpPr>
              <a:stCxn id="38" idx="4"/>
              <a:endCxn id="41" idx="0"/>
            </p:cNvCxnSpPr>
            <p:nvPr/>
          </p:nvCxnSpPr>
          <p:spPr>
            <a:xfrm rot="16200000" flipV="1">
              <a:off x="1575321" y="1831698"/>
              <a:ext cx="533788" cy="427006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Прямая со стрелкой 116"/>
            <p:cNvCxnSpPr>
              <a:stCxn id="38" idx="4"/>
              <a:endCxn id="42" idx="0"/>
            </p:cNvCxnSpPr>
            <p:nvPr/>
          </p:nvCxnSpPr>
          <p:spPr>
            <a:xfrm rot="5400000" flipH="1" flipV="1">
              <a:off x="1988326" y="1845700"/>
              <a:ext cx="533788" cy="399006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Прямая со стрелкой 119"/>
            <p:cNvCxnSpPr>
              <a:stCxn id="38" idx="4"/>
              <a:endCxn id="45" idx="0"/>
            </p:cNvCxnSpPr>
            <p:nvPr/>
          </p:nvCxnSpPr>
          <p:spPr>
            <a:xfrm rot="5400000" flipH="1" flipV="1">
              <a:off x="2337630" y="1496395"/>
              <a:ext cx="533788" cy="109761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Прямая со стрелкой 122"/>
            <p:cNvCxnSpPr>
              <a:stCxn id="39" idx="4"/>
              <a:endCxn id="40" idx="7"/>
            </p:cNvCxnSpPr>
            <p:nvPr/>
          </p:nvCxnSpPr>
          <p:spPr>
            <a:xfrm rot="16200000" flipV="1">
              <a:off x="1651849" y="1082217"/>
              <a:ext cx="573332" cy="188642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Прямая со стрелкой 125"/>
            <p:cNvCxnSpPr>
              <a:stCxn id="39" idx="4"/>
              <a:endCxn id="41" idx="7"/>
            </p:cNvCxnSpPr>
            <p:nvPr/>
          </p:nvCxnSpPr>
          <p:spPr>
            <a:xfrm rot="16200000" flipV="1">
              <a:off x="2032654" y="1463021"/>
              <a:ext cx="573332" cy="112481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Прямая со стрелкой 128"/>
            <p:cNvCxnSpPr>
              <a:stCxn id="39" idx="4"/>
              <a:endCxn id="42" idx="0"/>
            </p:cNvCxnSpPr>
            <p:nvPr/>
          </p:nvCxnSpPr>
          <p:spPr>
            <a:xfrm rot="16200000" flipV="1">
              <a:off x="2401331" y="1831700"/>
              <a:ext cx="533788" cy="427004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Прямая со стрелкой 131"/>
            <p:cNvCxnSpPr>
              <a:stCxn id="39" idx="4"/>
              <a:endCxn id="62" idx="2"/>
            </p:cNvCxnSpPr>
            <p:nvPr/>
          </p:nvCxnSpPr>
          <p:spPr>
            <a:xfrm rot="5400000" flipH="1" flipV="1">
              <a:off x="2710758" y="1892619"/>
              <a:ext cx="590451" cy="24850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2" name="Прямоугольник 251"/>
          <p:cNvSpPr/>
          <p:nvPr/>
        </p:nvSpPr>
        <p:spPr>
          <a:xfrm>
            <a:off x="4724400" y="152400"/>
            <a:ext cx="396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000099"/>
                </a:solidFill>
                <a:latin typeface="+mj-lt"/>
                <a:ea typeface="+mj-ea"/>
                <a:cs typeface="+mj-cs"/>
              </a:rPr>
              <a:t>graphical models</a:t>
            </a:r>
            <a:endParaRPr lang="ru-RU" sz="4000" dirty="0" smtClean="0">
              <a:solidFill>
                <a:srgbClr val="00009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3" name="Прямоугольник 252"/>
          <p:cNvSpPr/>
          <p:nvPr/>
        </p:nvSpPr>
        <p:spPr>
          <a:xfrm>
            <a:off x="0" y="4817664"/>
            <a:ext cx="2743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99"/>
                </a:solidFill>
              </a:rPr>
              <a:t>Restricted </a:t>
            </a:r>
          </a:p>
          <a:p>
            <a:r>
              <a:rPr lang="en-US" b="1" dirty="0" smtClean="0">
                <a:solidFill>
                  <a:srgbClr val="000099"/>
                </a:solidFill>
              </a:rPr>
              <a:t>Boltzmann Machine: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006600"/>
                </a:solidFill>
              </a:rPr>
              <a:t>symmetrically directed 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006600"/>
                </a:solidFill>
              </a:rPr>
              <a:t>acyclic</a:t>
            </a:r>
          </a:p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006600"/>
                </a:solidFill>
              </a:rPr>
              <a:t>no intra-layer connections</a:t>
            </a:r>
            <a:endParaRPr lang="ru-RU" sz="1600" b="1" dirty="0" smtClean="0">
              <a:solidFill>
                <a:srgbClr val="006600"/>
              </a:solidFill>
            </a:endParaRPr>
          </a:p>
        </p:txBody>
      </p:sp>
      <p:sp>
        <p:nvSpPr>
          <p:cNvPr id="254" name="Стрелка вправо 253"/>
          <p:cNvSpPr/>
          <p:nvPr/>
        </p:nvSpPr>
        <p:spPr>
          <a:xfrm rot="2478836">
            <a:off x="3618649" y="1684884"/>
            <a:ext cx="1323564" cy="381000"/>
          </a:xfrm>
          <a:prstGeom prst="rightArrow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5" name="Стрелка вправо 254"/>
          <p:cNvSpPr/>
          <p:nvPr/>
        </p:nvSpPr>
        <p:spPr>
          <a:xfrm rot="8039873">
            <a:off x="3239160" y="4118165"/>
            <a:ext cx="1219200" cy="197930"/>
          </a:xfrm>
          <a:prstGeom prst="rightArrow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6" name="Стрелка вправо 255"/>
          <p:cNvSpPr/>
          <p:nvPr/>
        </p:nvSpPr>
        <p:spPr>
          <a:xfrm rot="2893236">
            <a:off x="6102418" y="4428347"/>
            <a:ext cx="901564" cy="216330"/>
          </a:xfrm>
          <a:prstGeom prst="rightArrow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7" name="Text Box 30"/>
          <p:cNvSpPr txBox="1">
            <a:spLocks noChangeArrowheads="1"/>
          </p:cNvSpPr>
          <p:nvPr/>
        </p:nvSpPr>
        <p:spPr bwMode="auto">
          <a:xfrm>
            <a:off x="6367816" y="3096904"/>
            <a:ext cx="76335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hidden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58" name="Text Box 30"/>
          <p:cNvSpPr txBox="1">
            <a:spLocks noChangeArrowheads="1"/>
          </p:cNvSpPr>
          <p:nvPr/>
        </p:nvSpPr>
        <p:spPr bwMode="auto">
          <a:xfrm>
            <a:off x="5755944" y="2209800"/>
            <a:ext cx="76335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hidden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59" name="Блок-схема: процесс 258"/>
          <p:cNvSpPr/>
          <p:nvPr/>
        </p:nvSpPr>
        <p:spPr>
          <a:xfrm>
            <a:off x="5181600" y="1066800"/>
            <a:ext cx="2590800" cy="609600"/>
          </a:xfrm>
          <a:prstGeom prst="flowChartProcess">
            <a:avLst/>
          </a:prstGeom>
          <a:solidFill>
            <a:srgbClr val="92D050">
              <a:alpha val="25000"/>
            </a:srgbClr>
          </a:solidFill>
          <a:ln>
            <a:solidFill>
              <a:schemeClr val="accent1">
                <a:shade val="50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0" name="TextBox 259"/>
          <p:cNvSpPr txBox="1"/>
          <p:nvPr/>
        </p:nvSpPr>
        <p:spPr>
          <a:xfrm>
            <a:off x="5181600" y="1066800"/>
            <a:ext cx="2680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Each arrow represent mutual </a:t>
            </a:r>
          </a:p>
          <a:p>
            <a:r>
              <a:rPr lang="en-US" sz="1600" dirty="0" smtClean="0"/>
              <a:t>dependencies between nodes</a:t>
            </a:r>
            <a:endParaRPr lang="ru-RU" sz="1600" dirty="0"/>
          </a:p>
        </p:txBody>
      </p:sp>
      <p:sp>
        <p:nvSpPr>
          <p:cNvPr id="140" name="Номер слайда 1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Stochastic binary units</a:t>
            </a:r>
            <a:br>
              <a:rPr lang="en-US" dirty="0" smtClean="0"/>
            </a:br>
            <a:r>
              <a:rPr lang="en-US" sz="2800" dirty="0" smtClean="0"/>
              <a:t>(Bernoulli variables)</a:t>
            </a:r>
            <a:endParaRPr lang="en-US" dirty="0" smtClean="0"/>
          </a:p>
        </p:txBody>
      </p:sp>
      <p:graphicFrame>
        <p:nvGraphicFramePr>
          <p:cNvPr id="1026" name="Rectangle 4"/>
          <p:cNvGraphicFramePr>
            <a:graphicFrameLocks/>
          </p:cNvGraphicFramePr>
          <p:nvPr>
            <p:ph sz="half" idx="1"/>
          </p:nvPr>
        </p:nvGraphicFramePr>
        <p:xfrm>
          <a:off x="5864225" y="2693988"/>
          <a:ext cx="3279775" cy="0"/>
        </p:xfrm>
        <a:graphic>
          <a:graphicData uri="http://schemas.openxmlformats.org/presentationml/2006/ole">
            <p:oleObj spid="_x0000_s194562" name="Equation" r:id="rId4" imgW="0" imgH="0" progId="Equation.3">
              <p:embed/>
            </p:oleObj>
          </a:graphicData>
        </a:graphic>
      </p:graphicFrame>
      <p:sp>
        <p:nvSpPr>
          <p:cNvPr id="1031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228600" y="4343400"/>
            <a:ext cx="3827463" cy="23622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These have a state of 1 or 0.</a:t>
            </a:r>
          </a:p>
          <a:p>
            <a:pPr eaLnBrk="1" hangingPunct="1"/>
            <a:r>
              <a:rPr lang="en-US" sz="2000" dirty="0" smtClean="0"/>
              <a:t>The probability of turning on is determined by the weighted input from other units (plus a bias)</a:t>
            </a:r>
          </a:p>
        </p:txBody>
      </p:sp>
      <p:sp>
        <p:nvSpPr>
          <p:cNvPr id="17" name="Oval 4"/>
          <p:cNvSpPr>
            <a:spLocks noChangeAspect="1" noChangeArrowheads="1"/>
          </p:cNvSpPr>
          <p:nvPr/>
        </p:nvSpPr>
        <p:spPr bwMode="auto">
          <a:xfrm>
            <a:off x="1257615" y="1600200"/>
            <a:ext cx="285908" cy="237299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18" name="Oval 5"/>
          <p:cNvSpPr>
            <a:spLocks noChangeAspect="1" noChangeArrowheads="1"/>
          </p:cNvSpPr>
          <p:nvPr/>
        </p:nvSpPr>
        <p:spPr bwMode="auto">
          <a:xfrm>
            <a:off x="685800" y="2548350"/>
            <a:ext cx="285908" cy="237299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19" name="Oval 6"/>
          <p:cNvSpPr>
            <a:spLocks noChangeAspect="1" noChangeArrowheads="1"/>
          </p:cNvSpPr>
          <p:nvPr/>
        </p:nvSpPr>
        <p:spPr bwMode="auto">
          <a:xfrm>
            <a:off x="1086322" y="3496501"/>
            <a:ext cx="285908" cy="237299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20" name="Oval 7"/>
          <p:cNvSpPr>
            <a:spLocks noChangeAspect="1" noChangeArrowheads="1"/>
          </p:cNvSpPr>
          <p:nvPr/>
        </p:nvSpPr>
        <p:spPr bwMode="auto">
          <a:xfrm>
            <a:off x="2799248" y="3496501"/>
            <a:ext cx="285908" cy="237299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21" name="Oval 8"/>
          <p:cNvSpPr>
            <a:spLocks noChangeAspect="1" noChangeArrowheads="1"/>
          </p:cNvSpPr>
          <p:nvPr/>
        </p:nvSpPr>
        <p:spPr bwMode="auto">
          <a:xfrm>
            <a:off x="1886108" y="2548350"/>
            <a:ext cx="285907" cy="237299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cxnSp>
        <p:nvCxnSpPr>
          <p:cNvPr id="22" name="AutoShape 9"/>
          <p:cNvCxnSpPr>
            <a:cxnSpLocks noChangeShapeType="1"/>
            <a:stCxn id="17" idx="5"/>
            <a:endCxn id="21" idx="1"/>
          </p:cNvCxnSpPr>
          <p:nvPr/>
        </p:nvCxnSpPr>
        <p:spPr bwMode="auto">
          <a:xfrm>
            <a:off x="1501959" y="1803002"/>
            <a:ext cx="425712" cy="7798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10"/>
          <p:cNvCxnSpPr>
            <a:cxnSpLocks noChangeShapeType="1"/>
            <a:stCxn id="21" idx="7"/>
            <a:endCxn id="21" idx="7"/>
          </p:cNvCxnSpPr>
          <p:nvPr/>
        </p:nvCxnSpPr>
        <p:spPr bwMode="auto">
          <a:xfrm>
            <a:off x="2130452" y="2582848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4" name="AutoShape 11"/>
          <p:cNvCxnSpPr>
            <a:cxnSpLocks noChangeShapeType="1"/>
            <a:stCxn id="35" idx="3"/>
            <a:endCxn id="21" idx="7"/>
          </p:cNvCxnSpPr>
          <p:nvPr/>
        </p:nvCxnSpPr>
        <p:spPr bwMode="auto">
          <a:xfrm flipH="1">
            <a:off x="2130452" y="1803002"/>
            <a:ext cx="367775" cy="7798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5" name="AutoShape 12"/>
          <p:cNvCxnSpPr>
            <a:cxnSpLocks noChangeShapeType="1"/>
          </p:cNvCxnSpPr>
          <p:nvPr/>
        </p:nvCxnSpPr>
        <p:spPr bwMode="auto">
          <a:xfrm>
            <a:off x="3286676" y="2832691"/>
            <a:ext cx="1259" cy="10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6" name="AutoShape 13"/>
          <p:cNvCxnSpPr>
            <a:cxnSpLocks noChangeShapeType="1"/>
            <a:stCxn id="21" idx="4"/>
            <a:endCxn id="19" idx="7"/>
          </p:cNvCxnSpPr>
          <p:nvPr/>
        </p:nvCxnSpPr>
        <p:spPr bwMode="auto">
          <a:xfrm flipH="1">
            <a:off x="1330666" y="2785650"/>
            <a:ext cx="699025" cy="7453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" name="AutoShape 14"/>
          <p:cNvCxnSpPr>
            <a:cxnSpLocks noChangeShapeType="1"/>
            <a:stCxn id="21" idx="5"/>
            <a:endCxn id="20" idx="1"/>
          </p:cNvCxnSpPr>
          <p:nvPr/>
        </p:nvCxnSpPr>
        <p:spPr bwMode="auto">
          <a:xfrm>
            <a:off x="2130452" y="2751152"/>
            <a:ext cx="710360" cy="7798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8" name="Oval 15"/>
          <p:cNvSpPr>
            <a:spLocks noChangeAspect="1" noChangeArrowheads="1"/>
          </p:cNvSpPr>
          <p:nvPr/>
        </p:nvSpPr>
        <p:spPr bwMode="auto">
          <a:xfrm>
            <a:off x="3143093" y="2595392"/>
            <a:ext cx="285907" cy="237299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cxnSp>
        <p:nvCxnSpPr>
          <p:cNvPr id="29" name="AutoShape 16"/>
          <p:cNvCxnSpPr>
            <a:cxnSpLocks noChangeShapeType="1"/>
            <a:stCxn id="28" idx="3"/>
            <a:endCxn id="20" idx="0"/>
          </p:cNvCxnSpPr>
          <p:nvPr/>
        </p:nvCxnSpPr>
        <p:spPr bwMode="auto">
          <a:xfrm flipH="1">
            <a:off x="2942831" y="2798194"/>
            <a:ext cx="241825" cy="69830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0" name="AutoShape 17"/>
          <p:cNvCxnSpPr>
            <a:cxnSpLocks noChangeShapeType="1"/>
            <a:stCxn id="17" idx="3"/>
            <a:endCxn id="18" idx="0"/>
          </p:cNvCxnSpPr>
          <p:nvPr/>
        </p:nvCxnSpPr>
        <p:spPr bwMode="auto">
          <a:xfrm flipH="1">
            <a:off x="829383" y="1803002"/>
            <a:ext cx="469795" cy="7453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18"/>
          <p:cNvCxnSpPr>
            <a:cxnSpLocks noChangeShapeType="1"/>
            <a:stCxn id="35" idx="5"/>
            <a:endCxn id="28" idx="1"/>
          </p:cNvCxnSpPr>
          <p:nvPr/>
        </p:nvCxnSpPr>
        <p:spPr bwMode="auto">
          <a:xfrm>
            <a:off x="2701007" y="1803002"/>
            <a:ext cx="483650" cy="8268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" name="AutoShape 19"/>
          <p:cNvCxnSpPr>
            <a:cxnSpLocks noChangeShapeType="1"/>
            <a:stCxn id="28" idx="2"/>
            <a:endCxn id="19" idx="6"/>
          </p:cNvCxnSpPr>
          <p:nvPr/>
        </p:nvCxnSpPr>
        <p:spPr bwMode="auto">
          <a:xfrm flipH="1">
            <a:off x="1372230" y="2714565"/>
            <a:ext cx="1770863" cy="9011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4" name="AutoShape 21"/>
          <p:cNvCxnSpPr>
            <a:cxnSpLocks noChangeShapeType="1"/>
            <a:stCxn id="18" idx="4"/>
            <a:endCxn id="19" idx="1"/>
          </p:cNvCxnSpPr>
          <p:nvPr/>
        </p:nvCxnSpPr>
        <p:spPr bwMode="auto">
          <a:xfrm>
            <a:off x="829383" y="2785650"/>
            <a:ext cx="298503" cy="7453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5" name="Oval 24"/>
          <p:cNvSpPr>
            <a:spLocks noChangeAspect="1" noChangeArrowheads="1"/>
          </p:cNvSpPr>
          <p:nvPr/>
        </p:nvSpPr>
        <p:spPr bwMode="auto">
          <a:xfrm>
            <a:off x="2456663" y="1600200"/>
            <a:ext cx="285908" cy="237299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4495800"/>
            <a:ext cx="3091721" cy="685800"/>
          </a:xfrm>
          <a:prstGeom prst="rect">
            <a:avLst/>
          </a:prstGeom>
          <a:noFill/>
        </p:spPr>
      </p:pic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5257799"/>
            <a:ext cx="3124200" cy="762001"/>
          </a:xfrm>
          <a:prstGeom prst="rect">
            <a:avLst/>
          </a:prstGeom>
          <a:noFill/>
        </p:spPr>
      </p:pic>
      <p:sp>
        <p:nvSpPr>
          <p:cNvPr id="45" name="Блок-схема: процесс 44"/>
          <p:cNvSpPr/>
          <p:nvPr/>
        </p:nvSpPr>
        <p:spPr>
          <a:xfrm>
            <a:off x="4876800" y="4419600"/>
            <a:ext cx="3581400" cy="762000"/>
          </a:xfrm>
          <a:prstGeom prst="flowChartProcess">
            <a:avLst/>
          </a:prstGeom>
          <a:solidFill>
            <a:srgbClr val="FFC000">
              <a:alpha val="25000"/>
            </a:srgbClr>
          </a:solidFill>
          <a:ln>
            <a:solidFill>
              <a:schemeClr val="accent1">
                <a:shade val="50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Блок-схема: процесс 45"/>
          <p:cNvSpPr/>
          <p:nvPr/>
        </p:nvSpPr>
        <p:spPr>
          <a:xfrm>
            <a:off x="4890448" y="5181600"/>
            <a:ext cx="3581400" cy="762000"/>
          </a:xfrm>
          <a:prstGeom prst="flowChartProcess">
            <a:avLst/>
          </a:prstGeom>
          <a:solidFill>
            <a:srgbClr val="002060">
              <a:alpha val="25000"/>
            </a:srgbClr>
          </a:solidFill>
          <a:ln>
            <a:solidFill>
              <a:schemeClr val="accent1">
                <a:shade val="50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5" name="Группа 46"/>
          <p:cNvGrpSpPr/>
          <p:nvPr/>
        </p:nvGrpSpPr>
        <p:grpSpPr>
          <a:xfrm>
            <a:off x="4920016" y="1620793"/>
            <a:ext cx="3351213" cy="2388239"/>
            <a:chOff x="5029200" y="1511609"/>
            <a:chExt cx="3351213" cy="2388239"/>
          </a:xfrm>
        </p:grpSpPr>
        <p:sp>
          <p:nvSpPr>
            <p:cNvPr id="1036" name="Text Box 9"/>
            <p:cNvSpPr txBox="1">
              <a:spLocks noChangeArrowheads="1"/>
            </p:cNvSpPr>
            <p:nvPr/>
          </p:nvSpPr>
          <p:spPr bwMode="auto">
            <a:xfrm>
              <a:off x="5185151" y="1511609"/>
              <a:ext cx="3444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5427663" y="1665288"/>
              <a:ext cx="2952750" cy="17287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3200" smtClean="0">
                <a:solidFill>
                  <a:srgbClr val="000000"/>
                </a:solidFill>
              </a:endParaRPr>
            </a:p>
          </p:txBody>
        </p:sp>
        <p:sp>
          <p:nvSpPr>
            <p:cNvPr id="1033" name="Line 6"/>
            <p:cNvSpPr>
              <a:spLocks noChangeShapeType="1"/>
            </p:cNvSpPr>
            <p:nvPr/>
          </p:nvSpPr>
          <p:spPr bwMode="auto">
            <a:xfrm flipV="1">
              <a:off x="6867525" y="3394075"/>
              <a:ext cx="0" cy="142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sz="3200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Text Box 7"/>
            <p:cNvSpPr txBox="1">
              <a:spLocks noChangeArrowheads="1"/>
            </p:cNvSpPr>
            <p:nvPr/>
          </p:nvSpPr>
          <p:spPr bwMode="auto">
            <a:xfrm>
              <a:off x="6723063" y="3500438"/>
              <a:ext cx="3444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1035" name="Text Box 8"/>
            <p:cNvSpPr txBox="1">
              <a:spLocks noChangeArrowheads="1"/>
            </p:cNvSpPr>
            <p:nvPr/>
          </p:nvSpPr>
          <p:spPr bwMode="auto">
            <a:xfrm>
              <a:off x="5083175" y="3178175"/>
              <a:ext cx="3444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1039" name="Freeform 12"/>
            <p:cNvSpPr>
              <a:spLocks/>
            </p:cNvSpPr>
            <p:nvPr/>
          </p:nvSpPr>
          <p:spPr bwMode="auto">
            <a:xfrm>
              <a:off x="5429250" y="2528888"/>
              <a:ext cx="1439863" cy="792162"/>
            </a:xfrm>
            <a:custGeom>
              <a:avLst/>
              <a:gdLst>
                <a:gd name="T0" fmla="*/ 0 w 907"/>
                <a:gd name="T1" fmla="*/ 2147483647 h 499"/>
                <a:gd name="T2" fmla="*/ 2147483647 w 907"/>
                <a:gd name="T3" fmla="*/ 2147483647 h 499"/>
                <a:gd name="T4" fmla="*/ 2147483647 w 907"/>
                <a:gd name="T5" fmla="*/ 2147483647 h 499"/>
                <a:gd name="T6" fmla="*/ 2147483647 w 907"/>
                <a:gd name="T7" fmla="*/ 0 h 4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7"/>
                <a:gd name="T13" fmla="*/ 0 h 499"/>
                <a:gd name="T14" fmla="*/ 907 w 907"/>
                <a:gd name="T15" fmla="*/ 499 h 4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7" h="499">
                  <a:moveTo>
                    <a:pt x="0" y="499"/>
                  </a:moveTo>
                  <a:cubicBezTo>
                    <a:pt x="166" y="491"/>
                    <a:pt x="333" y="483"/>
                    <a:pt x="454" y="453"/>
                  </a:cubicBezTo>
                  <a:cubicBezTo>
                    <a:pt x="575" y="423"/>
                    <a:pt x="651" y="392"/>
                    <a:pt x="726" y="317"/>
                  </a:cubicBezTo>
                  <a:cubicBezTo>
                    <a:pt x="801" y="242"/>
                    <a:pt x="877" y="53"/>
                    <a:pt x="907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3200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Freeform 13"/>
            <p:cNvSpPr>
              <a:spLocks/>
            </p:cNvSpPr>
            <p:nvPr/>
          </p:nvSpPr>
          <p:spPr bwMode="auto">
            <a:xfrm rot="10800000">
              <a:off x="6867525" y="1738313"/>
              <a:ext cx="1439863" cy="792162"/>
            </a:xfrm>
            <a:custGeom>
              <a:avLst/>
              <a:gdLst>
                <a:gd name="T0" fmla="*/ 0 w 907"/>
                <a:gd name="T1" fmla="*/ 2147483647 h 499"/>
                <a:gd name="T2" fmla="*/ 2147483647 w 907"/>
                <a:gd name="T3" fmla="*/ 2147483647 h 499"/>
                <a:gd name="T4" fmla="*/ 2147483647 w 907"/>
                <a:gd name="T5" fmla="*/ 2147483647 h 499"/>
                <a:gd name="T6" fmla="*/ 2147483647 w 907"/>
                <a:gd name="T7" fmla="*/ 0 h 4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7"/>
                <a:gd name="T13" fmla="*/ 0 h 499"/>
                <a:gd name="T14" fmla="*/ 907 w 907"/>
                <a:gd name="T15" fmla="*/ 499 h 4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7" h="499">
                  <a:moveTo>
                    <a:pt x="0" y="499"/>
                  </a:moveTo>
                  <a:cubicBezTo>
                    <a:pt x="166" y="491"/>
                    <a:pt x="333" y="483"/>
                    <a:pt x="454" y="453"/>
                  </a:cubicBezTo>
                  <a:cubicBezTo>
                    <a:pt x="575" y="423"/>
                    <a:pt x="651" y="392"/>
                    <a:pt x="726" y="317"/>
                  </a:cubicBezTo>
                  <a:cubicBezTo>
                    <a:pt x="801" y="242"/>
                    <a:pt x="877" y="53"/>
                    <a:pt x="907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3200" smtClean="0">
                <a:solidFill>
                  <a:srgbClr val="000000"/>
                </a:solidFill>
              </a:endParaRPr>
            </a:p>
          </p:txBody>
        </p:sp>
        <p:pic>
          <p:nvPicPr>
            <p:cNvPr id="15365" name="Picture 5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16200000">
              <a:off x="4752975" y="2305050"/>
              <a:ext cx="866775" cy="314325"/>
            </a:xfrm>
            <a:prstGeom prst="rect">
              <a:avLst/>
            </a:prstGeom>
            <a:noFill/>
          </p:spPr>
        </p:pic>
        <p:pic>
          <p:nvPicPr>
            <p:cNvPr id="4" name="Picture 9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256485" y="3383381"/>
              <a:ext cx="1066800" cy="516467"/>
            </a:xfrm>
            <a:prstGeom prst="rect">
              <a:avLst/>
            </a:prstGeom>
            <a:noFill/>
          </p:spPr>
        </p:pic>
      </p:grpSp>
      <p:sp>
        <p:nvSpPr>
          <p:cNvPr id="48" name="TextBox 47"/>
          <p:cNvSpPr txBox="1"/>
          <p:nvPr/>
        </p:nvSpPr>
        <p:spPr>
          <a:xfrm>
            <a:off x="3061648" y="3469944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>
                <a:solidFill>
                  <a:srgbClr val="C00000"/>
                </a:solidFill>
              </a:rPr>
              <a:t>i</a:t>
            </a:r>
            <a:endParaRPr lang="ru-RU" sz="1400" b="1" dirty="0">
              <a:solidFill>
                <a:srgbClr val="C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401704" y="2549856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>
                <a:solidFill>
                  <a:schemeClr val="tx2"/>
                </a:solidFill>
              </a:rPr>
              <a:t>j</a:t>
            </a:r>
            <a:endParaRPr lang="ru-RU" sz="1400" b="1" dirty="0">
              <a:solidFill>
                <a:schemeClr val="tx2"/>
              </a:solidFill>
            </a:endParaRPr>
          </a:p>
        </p:txBody>
      </p:sp>
      <p:cxnSp>
        <p:nvCxnSpPr>
          <p:cNvPr id="51" name="Прямая со стрелкой 50"/>
          <p:cNvCxnSpPr>
            <a:stCxn id="35" idx="2"/>
            <a:endCxn id="18" idx="7"/>
          </p:cNvCxnSpPr>
          <p:nvPr/>
        </p:nvCxnSpPr>
        <p:spPr>
          <a:xfrm rot="10800000" flipV="1">
            <a:off x="929839" y="1718850"/>
            <a:ext cx="1526825" cy="8642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7" idx="6"/>
            <a:endCxn id="28" idx="1"/>
          </p:cNvCxnSpPr>
          <p:nvPr/>
        </p:nvCxnSpPr>
        <p:spPr>
          <a:xfrm>
            <a:off x="1543523" y="1718850"/>
            <a:ext cx="1641440" cy="9112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>
            <a:stCxn id="18" idx="5"/>
            <a:endCxn id="20" idx="2"/>
          </p:cNvCxnSpPr>
          <p:nvPr/>
        </p:nvCxnSpPr>
        <p:spPr>
          <a:xfrm rot="16200000" flipH="1">
            <a:off x="1432416" y="2248319"/>
            <a:ext cx="864254" cy="18694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Номер слайда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The Energy of a joint configuration</a:t>
            </a:r>
            <a:br>
              <a:rPr lang="en-US" dirty="0" smtClean="0"/>
            </a:br>
            <a:r>
              <a:rPr lang="en-US" sz="2400" dirty="0" smtClean="0"/>
              <a:t>(ignoring terms to do with biases)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5800" y="1752600"/>
            <a:ext cx="1895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The energy of the </a:t>
            </a:r>
          </a:p>
          <a:p>
            <a:r>
              <a:rPr lang="en-GB" i="1" dirty="0" smtClean="0"/>
              <a:t>current state:</a:t>
            </a:r>
            <a:endParaRPr lang="ru-RU" i="1" dirty="0" smtClean="0"/>
          </a:p>
        </p:txBody>
      </p:sp>
      <p:sp>
        <p:nvSpPr>
          <p:cNvPr id="12186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186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1862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95776" y="1828800"/>
            <a:ext cx="2209800" cy="663978"/>
          </a:xfrm>
          <a:prstGeom prst="rect">
            <a:avLst/>
          </a:prstGeom>
          <a:noFill/>
        </p:spPr>
      </p:pic>
      <p:sp>
        <p:nvSpPr>
          <p:cNvPr id="12186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186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1866" name="Picture 10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17383" y="4875616"/>
            <a:ext cx="2209800" cy="686984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685800" y="251460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The joint probability distribution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85800" y="4875616"/>
            <a:ext cx="2157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The derivative of the </a:t>
            </a:r>
          </a:p>
          <a:p>
            <a:r>
              <a:rPr lang="en-GB" i="1" dirty="0" smtClean="0"/>
              <a:t>energy function:</a:t>
            </a:r>
          </a:p>
        </p:txBody>
      </p:sp>
      <p:sp>
        <p:nvSpPr>
          <p:cNvPr id="121871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1870" name="Picture 1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95775" y="2438400"/>
            <a:ext cx="2562225" cy="533400"/>
          </a:xfrm>
          <a:prstGeom prst="rect">
            <a:avLst/>
          </a:prstGeom>
          <a:noFill/>
        </p:spPr>
      </p:pic>
      <p:sp>
        <p:nvSpPr>
          <p:cNvPr id="121873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1872" name="Picture 16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3400" y="3276600"/>
            <a:ext cx="1752600" cy="581025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762000" y="3276600"/>
            <a:ext cx="2437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Probability distribution</a:t>
            </a:r>
          </a:p>
          <a:p>
            <a:r>
              <a:rPr lang="en-GB" i="1" dirty="0" smtClean="0"/>
              <a:t>over the visible vector v:</a:t>
            </a:r>
          </a:p>
        </p:txBody>
      </p:sp>
      <p:sp>
        <p:nvSpPr>
          <p:cNvPr id="121875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1874" name="Picture 18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3400" y="4267200"/>
            <a:ext cx="1838325" cy="600075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762000" y="4191000"/>
            <a:ext cx="181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Partition function</a:t>
            </a:r>
          </a:p>
        </p:txBody>
      </p:sp>
      <p:grpSp>
        <p:nvGrpSpPr>
          <p:cNvPr id="47" name="Группа 46"/>
          <p:cNvGrpSpPr/>
          <p:nvPr/>
        </p:nvGrpSpPr>
        <p:grpSpPr>
          <a:xfrm>
            <a:off x="6858000" y="5334000"/>
            <a:ext cx="1981200" cy="1263121"/>
            <a:chOff x="685800" y="1600200"/>
            <a:chExt cx="2950264" cy="2177521"/>
          </a:xfrm>
        </p:grpSpPr>
        <p:sp>
          <p:nvSpPr>
            <p:cNvPr id="20" name="Oval 4"/>
            <p:cNvSpPr>
              <a:spLocks noChangeAspect="1" noChangeArrowheads="1"/>
            </p:cNvSpPr>
            <p:nvPr/>
          </p:nvSpPr>
          <p:spPr bwMode="auto">
            <a:xfrm>
              <a:off x="1257615" y="1600200"/>
              <a:ext cx="285908" cy="237299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3200" smtClean="0">
                <a:solidFill>
                  <a:srgbClr val="000000"/>
                </a:solidFill>
              </a:endParaRPr>
            </a:p>
          </p:txBody>
        </p:sp>
        <p:sp>
          <p:nvSpPr>
            <p:cNvPr id="21" name="Oval 5"/>
            <p:cNvSpPr>
              <a:spLocks noChangeAspect="1" noChangeArrowheads="1"/>
            </p:cNvSpPr>
            <p:nvPr/>
          </p:nvSpPr>
          <p:spPr bwMode="auto">
            <a:xfrm>
              <a:off x="685800" y="2548350"/>
              <a:ext cx="285908" cy="237299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3200" smtClean="0">
                <a:solidFill>
                  <a:srgbClr val="000000"/>
                </a:solidFill>
              </a:endParaRPr>
            </a:p>
          </p:txBody>
        </p:sp>
        <p:sp>
          <p:nvSpPr>
            <p:cNvPr id="22" name="Oval 6"/>
            <p:cNvSpPr>
              <a:spLocks noChangeAspect="1" noChangeArrowheads="1"/>
            </p:cNvSpPr>
            <p:nvPr/>
          </p:nvSpPr>
          <p:spPr bwMode="auto">
            <a:xfrm>
              <a:off x="1086322" y="3496501"/>
              <a:ext cx="285908" cy="237299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3200" smtClean="0">
                <a:solidFill>
                  <a:srgbClr val="000000"/>
                </a:solidFill>
              </a:endParaRPr>
            </a:p>
          </p:txBody>
        </p:sp>
        <p:sp>
          <p:nvSpPr>
            <p:cNvPr id="23" name="Oval 7"/>
            <p:cNvSpPr>
              <a:spLocks noChangeAspect="1" noChangeArrowheads="1"/>
            </p:cNvSpPr>
            <p:nvPr/>
          </p:nvSpPr>
          <p:spPr bwMode="auto">
            <a:xfrm>
              <a:off x="2799248" y="3496501"/>
              <a:ext cx="285908" cy="237299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3200" smtClean="0">
                <a:solidFill>
                  <a:srgbClr val="000000"/>
                </a:solidFill>
              </a:endParaRPr>
            </a:p>
          </p:txBody>
        </p:sp>
        <p:sp>
          <p:nvSpPr>
            <p:cNvPr id="24" name="Oval 8"/>
            <p:cNvSpPr>
              <a:spLocks noChangeAspect="1" noChangeArrowheads="1"/>
            </p:cNvSpPr>
            <p:nvPr/>
          </p:nvSpPr>
          <p:spPr bwMode="auto">
            <a:xfrm>
              <a:off x="1886108" y="2548350"/>
              <a:ext cx="285907" cy="237299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3200" smtClean="0">
                <a:solidFill>
                  <a:srgbClr val="000000"/>
                </a:solidFill>
              </a:endParaRPr>
            </a:p>
          </p:txBody>
        </p:sp>
        <p:cxnSp>
          <p:nvCxnSpPr>
            <p:cNvPr id="25" name="AutoShape 9"/>
            <p:cNvCxnSpPr>
              <a:cxnSpLocks noChangeShapeType="1"/>
              <a:stCxn id="20" idx="5"/>
              <a:endCxn id="24" idx="1"/>
            </p:cNvCxnSpPr>
            <p:nvPr/>
          </p:nvCxnSpPr>
          <p:spPr bwMode="auto">
            <a:xfrm>
              <a:off x="1501959" y="1803002"/>
              <a:ext cx="425712" cy="77984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6" name="AutoShape 10"/>
            <p:cNvCxnSpPr>
              <a:cxnSpLocks noChangeShapeType="1"/>
              <a:stCxn id="24" idx="7"/>
              <a:endCxn id="24" idx="7"/>
            </p:cNvCxnSpPr>
            <p:nvPr/>
          </p:nvCxnSpPr>
          <p:spPr bwMode="auto">
            <a:xfrm>
              <a:off x="2130452" y="2582848"/>
              <a:ext cx="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8" name="AutoShape 11"/>
            <p:cNvCxnSpPr>
              <a:cxnSpLocks noChangeShapeType="1"/>
              <a:stCxn id="40" idx="3"/>
              <a:endCxn id="24" idx="7"/>
            </p:cNvCxnSpPr>
            <p:nvPr/>
          </p:nvCxnSpPr>
          <p:spPr bwMode="auto">
            <a:xfrm flipH="1">
              <a:off x="2130452" y="1803002"/>
              <a:ext cx="367775" cy="77984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9" name="AutoShape 12"/>
            <p:cNvCxnSpPr>
              <a:cxnSpLocks noChangeShapeType="1"/>
            </p:cNvCxnSpPr>
            <p:nvPr/>
          </p:nvCxnSpPr>
          <p:spPr bwMode="auto">
            <a:xfrm>
              <a:off x="3286676" y="2832691"/>
              <a:ext cx="1259" cy="104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0" name="AutoShape 13"/>
            <p:cNvCxnSpPr>
              <a:cxnSpLocks noChangeShapeType="1"/>
              <a:stCxn id="24" idx="4"/>
              <a:endCxn id="22" idx="7"/>
            </p:cNvCxnSpPr>
            <p:nvPr/>
          </p:nvCxnSpPr>
          <p:spPr bwMode="auto">
            <a:xfrm flipH="1">
              <a:off x="1330666" y="2785650"/>
              <a:ext cx="699025" cy="7453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1" name="AutoShape 14"/>
            <p:cNvCxnSpPr>
              <a:cxnSpLocks noChangeShapeType="1"/>
              <a:stCxn id="24" idx="5"/>
              <a:endCxn id="23" idx="1"/>
            </p:cNvCxnSpPr>
            <p:nvPr/>
          </p:nvCxnSpPr>
          <p:spPr bwMode="auto">
            <a:xfrm>
              <a:off x="2130452" y="2751152"/>
              <a:ext cx="710360" cy="77984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2" name="Oval 15"/>
            <p:cNvSpPr>
              <a:spLocks noChangeAspect="1" noChangeArrowheads="1"/>
            </p:cNvSpPr>
            <p:nvPr/>
          </p:nvSpPr>
          <p:spPr bwMode="auto">
            <a:xfrm>
              <a:off x="3143093" y="2595392"/>
              <a:ext cx="285907" cy="237299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3200" smtClean="0">
                <a:solidFill>
                  <a:srgbClr val="000000"/>
                </a:solidFill>
              </a:endParaRPr>
            </a:p>
          </p:txBody>
        </p:sp>
        <p:cxnSp>
          <p:nvCxnSpPr>
            <p:cNvPr id="33" name="AutoShape 16"/>
            <p:cNvCxnSpPr>
              <a:cxnSpLocks noChangeShapeType="1"/>
              <a:stCxn id="32" idx="3"/>
              <a:endCxn id="23" idx="0"/>
            </p:cNvCxnSpPr>
            <p:nvPr/>
          </p:nvCxnSpPr>
          <p:spPr bwMode="auto">
            <a:xfrm flipH="1">
              <a:off x="2942831" y="2798194"/>
              <a:ext cx="241825" cy="69830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4" name="AutoShape 17"/>
            <p:cNvCxnSpPr>
              <a:cxnSpLocks noChangeShapeType="1"/>
              <a:stCxn id="20" idx="3"/>
              <a:endCxn id="21" idx="0"/>
            </p:cNvCxnSpPr>
            <p:nvPr/>
          </p:nvCxnSpPr>
          <p:spPr bwMode="auto">
            <a:xfrm flipH="1">
              <a:off x="829383" y="1803002"/>
              <a:ext cx="469795" cy="7453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5" name="AutoShape 18"/>
            <p:cNvCxnSpPr>
              <a:cxnSpLocks noChangeShapeType="1"/>
              <a:stCxn id="40" idx="5"/>
              <a:endCxn id="32" idx="1"/>
            </p:cNvCxnSpPr>
            <p:nvPr/>
          </p:nvCxnSpPr>
          <p:spPr bwMode="auto">
            <a:xfrm>
              <a:off x="2701007" y="1803002"/>
              <a:ext cx="483650" cy="8268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6" name="AutoShape 19"/>
            <p:cNvCxnSpPr>
              <a:cxnSpLocks noChangeShapeType="1"/>
              <a:stCxn id="32" idx="2"/>
              <a:endCxn id="22" idx="6"/>
            </p:cNvCxnSpPr>
            <p:nvPr/>
          </p:nvCxnSpPr>
          <p:spPr bwMode="auto">
            <a:xfrm flipH="1">
              <a:off x="1372230" y="2714565"/>
              <a:ext cx="1770863" cy="90110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9" name="AutoShape 21"/>
            <p:cNvCxnSpPr>
              <a:cxnSpLocks noChangeShapeType="1"/>
              <a:stCxn id="21" idx="4"/>
              <a:endCxn id="22" idx="1"/>
            </p:cNvCxnSpPr>
            <p:nvPr/>
          </p:nvCxnSpPr>
          <p:spPr bwMode="auto">
            <a:xfrm>
              <a:off x="829383" y="2785650"/>
              <a:ext cx="298503" cy="7453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0" name="Oval 24"/>
            <p:cNvSpPr>
              <a:spLocks noChangeAspect="1" noChangeArrowheads="1"/>
            </p:cNvSpPr>
            <p:nvPr/>
          </p:nvSpPr>
          <p:spPr bwMode="auto">
            <a:xfrm>
              <a:off x="2456663" y="1600200"/>
              <a:ext cx="285908" cy="237299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3200" smtClean="0">
                <a:solidFill>
                  <a:srgbClr val="000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061648" y="3469944"/>
              <a:ext cx="234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 smtClean="0">
                  <a:solidFill>
                    <a:srgbClr val="C00000"/>
                  </a:solidFill>
                </a:rPr>
                <a:t>i</a:t>
              </a:r>
              <a:endParaRPr lang="ru-RU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01704" y="2549856"/>
              <a:ext cx="234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 smtClean="0">
                  <a:solidFill>
                    <a:schemeClr val="tx2"/>
                  </a:solidFill>
                </a:rPr>
                <a:t>j</a:t>
              </a:r>
              <a:endParaRPr lang="ru-RU" sz="14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3" name="Прямая со стрелкой 42"/>
            <p:cNvCxnSpPr>
              <a:stCxn id="40" idx="2"/>
              <a:endCxn id="21" idx="7"/>
            </p:cNvCxnSpPr>
            <p:nvPr/>
          </p:nvCxnSpPr>
          <p:spPr>
            <a:xfrm rot="10800000" flipV="1">
              <a:off x="929839" y="1718850"/>
              <a:ext cx="1526825" cy="86425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/>
            <p:cNvCxnSpPr>
              <a:stCxn id="20" idx="6"/>
              <a:endCxn id="32" idx="1"/>
            </p:cNvCxnSpPr>
            <p:nvPr/>
          </p:nvCxnSpPr>
          <p:spPr>
            <a:xfrm>
              <a:off x="1543523" y="1718850"/>
              <a:ext cx="1641440" cy="91129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>
              <a:stCxn id="21" idx="5"/>
              <a:endCxn id="23" idx="2"/>
            </p:cNvCxnSpPr>
            <p:nvPr/>
          </p:nvCxnSpPr>
          <p:spPr>
            <a:xfrm rot="16200000" flipH="1">
              <a:off x="1432416" y="2248319"/>
              <a:ext cx="864254" cy="18694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Номер слайда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Maximum Likelihood method</a:t>
            </a:r>
            <a:endParaRPr lang="ru-RU" dirty="0"/>
          </a:p>
        </p:txBody>
      </p:sp>
      <p:sp>
        <p:nvSpPr>
          <p:cNvPr id="1413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41313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1666875"/>
            <a:ext cx="2819400" cy="542925"/>
          </a:xfrm>
          <a:prstGeom prst="rect">
            <a:avLst/>
          </a:prstGeom>
          <a:noFill/>
        </p:spPr>
      </p:pic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4131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3" name="Группа 16"/>
          <p:cNvGrpSpPr/>
          <p:nvPr/>
        </p:nvGrpSpPr>
        <p:grpSpPr>
          <a:xfrm>
            <a:off x="4038600" y="2476500"/>
            <a:ext cx="4543425" cy="723900"/>
            <a:chOff x="2438400" y="2667000"/>
            <a:chExt cx="4543425" cy="723900"/>
          </a:xfrm>
        </p:grpSpPr>
        <p:pic>
          <p:nvPicPr>
            <p:cNvPr id="1413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438400" y="2667000"/>
              <a:ext cx="2571750" cy="723900"/>
            </a:xfrm>
            <a:prstGeom prst="rect">
              <a:avLst/>
            </a:prstGeom>
            <a:noFill/>
          </p:spPr>
        </p:pic>
        <p:pic>
          <p:nvPicPr>
            <p:cNvPr id="141317" name="Picture 5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105400" y="2895600"/>
              <a:ext cx="1876425" cy="276225"/>
            </a:xfrm>
            <a:prstGeom prst="rect">
              <a:avLst/>
            </a:prstGeom>
            <a:noFill/>
          </p:spPr>
        </p:pic>
      </p:grpSp>
      <p:sp>
        <p:nvSpPr>
          <p:cNvPr id="14132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41319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3657600" cy="504825"/>
          </a:xfrm>
          <a:prstGeom prst="rect">
            <a:avLst/>
          </a:prstGeom>
          <a:noFill/>
        </p:spPr>
      </p:pic>
      <p:sp>
        <p:nvSpPr>
          <p:cNvPr id="14132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4132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802944" y="1600200"/>
            <a:ext cx="2222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Parameters (weights) </a:t>
            </a:r>
          </a:p>
          <a:p>
            <a:r>
              <a:rPr lang="en-GB" i="1" dirty="0" smtClean="0"/>
              <a:t>update:</a:t>
            </a:r>
            <a:endParaRPr lang="ru-RU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762000" y="2612408"/>
            <a:ext cx="191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The log-likelihood:</a:t>
            </a:r>
            <a:endParaRPr lang="ru-RU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3810000" y="1219200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iteration t</a:t>
            </a:r>
            <a:endParaRPr lang="ru-RU" sz="1200" dirty="0">
              <a:solidFill>
                <a:srgbClr val="FF0000"/>
              </a:solidFill>
            </a:endParaRPr>
          </a:p>
        </p:txBody>
      </p:sp>
      <p:sp>
        <p:nvSpPr>
          <p:cNvPr id="141326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41328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4" name="Группа 37"/>
          <p:cNvGrpSpPr/>
          <p:nvPr/>
        </p:nvGrpSpPr>
        <p:grpSpPr>
          <a:xfrm>
            <a:off x="3912750" y="5247382"/>
            <a:ext cx="2057400" cy="1077218"/>
            <a:chOff x="685800" y="5562600"/>
            <a:chExt cx="2057400" cy="1077218"/>
          </a:xfrm>
        </p:grpSpPr>
        <p:pic>
          <p:nvPicPr>
            <p:cNvPr id="141325" name="Picture 1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85800" y="5943600"/>
              <a:ext cx="285750" cy="276225"/>
            </a:xfrm>
            <a:prstGeom prst="rect">
              <a:avLst/>
            </a:prstGeom>
            <a:noFill/>
          </p:spPr>
        </p:pic>
        <p:sp>
          <p:nvSpPr>
            <p:cNvPr id="35" name="TextBox 34"/>
            <p:cNvSpPr txBox="1"/>
            <p:nvPr/>
          </p:nvSpPr>
          <p:spPr>
            <a:xfrm>
              <a:off x="1066800" y="5562600"/>
              <a:ext cx="16764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GB" sz="1600" dirty="0" smtClean="0"/>
                <a:t>average w.r.t the</a:t>
              </a:r>
            </a:p>
            <a:p>
              <a:r>
                <a:rPr lang="en-GB" sz="1600" dirty="0" smtClean="0">
                  <a:solidFill>
                    <a:srgbClr val="FF0000"/>
                  </a:solidFill>
                </a:rPr>
                <a:t>data</a:t>
              </a:r>
              <a:r>
                <a:rPr lang="en-GB" sz="1600" dirty="0" smtClean="0"/>
                <a:t> distribution</a:t>
              </a:r>
            </a:p>
            <a:p>
              <a:pPr>
                <a:buFont typeface="Arial" pitchFamily="34" charset="0"/>
                <a:buChar char="•"/>
              </a:pPr>
              <a:r>
                <a:rPr lang="en-GB" sz="1600" dirty="0" smtClean="0"/>
                <a:t>computed using</a:t>
              </a:r>
            </a:p>
            <a:p>
              <a:r>
                <a:rPr lang="en-GB" sz="1600" dirty="0" smtClean="0"/>
                <a:t>the sample data x</a:t>
              </a:r>
            </a:p>
          </p:txBody>
        </p:sp>
      </p:grpSp>
      <p:grpSp>
        <p:nvGrpSpPr>
          <p:cNvPr id="5" name="Группа 36"/>
          <p:cNvGrpSpPr/>
          <p:nvPr/>
        </p:nvGrpSpPr>
        <p:grpSpPr>
          <a:xfrm>
            <a:off x="6579750" y="5296286"/>
            <a:ext cx="2183250" cy="1077218"/>
            <a:chOff x="4038600" y="5562600"/>
            <a:chExt cx="2183250" cy="1077218"/>
          </a:xfrm>
        </p:grpSpPr>
        <p:pic>
          <p:nvPicPr>
            <p:cNvPr id="141327" name="Picture 15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038600" y="5943600"/>
              <a:ext cx="333375" cy="276225"/>
            </a:xfrm>
            <a:prstGeom prst="rect">
              <a:avLst/>
            </a:prstGeom>
            <a:noFill/>
          </p:spPr>
        </p:pic>
        <p:sp>
          <p:nvSpPr>
            <p:cNvPr id="36" name="TextBox 35"/>
            <p:cNvSpPr txBox="1"/>
            <p:nvPr/>
          </p:nvSpPr>
          <p:spPr>
            <a:xfrm>
              <a:off x="4495800" y="5562600"/>
              <a:ext cx="172605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GB" sz="1600" dirty="0" smtClean="0"/>
                <a:t>average w.r.t the</a:t>
              </a:r>
            </a:p>
            <a:p>
              <a:r>
                <a:rPr lang="en-GB" sz="1600" dirty="0" smtClean="0">
                  <a:solidFill>
                    <a:srgbClr val="FF0000"/>
                  </a:solidFill>
                </a:rPr>
                <a:t>model</a:t>
              </a:r>
              <a:r>
                <a:rPr lang="en-GB" sz="1600" dirty="0" smtClean="0"/>
                <a:t> distribution</a:t>
              </a:r>
            </a:p>
            <a:p>
              <a:pPr>
                <a:buFont typeface="Arial" pitchFamily="34" charset="0"/>
                <a:buChar char="•"/>
              </a:pPr>
              <a:r>
                <a:rPr lang="en-GB" sz="1600" dirty="0" smtClean="0"/>
                <a:t>can’t generally </a:t>
              </a:r>
            </a:p>
            <a:p>
              <a:r>
                <a:rPr lang="en-GB" sz="1600" dirty="0" smtClean="0"/>
                <a:t>be computed</a:t>
              </a:r>
              <a:endParaRPr lang="ru-RU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5334000" y="1219200"/>
            <a:ext cx="975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learning rate</a:t>
            </a:r>
            <a:endParaRPr lang="ru-RU" sz="1200" dirty="0">
              <a:solidFill>
                <a:srgbClr val="FF0000"/>
              </a:solidFill>
            </a:endParaRPr>
          </a:p>
        </p:txBody>
      </p:sp>
      <p:cxnSp>
        <p:nvCxnSpPr>
          <p:cNvPr id="41" name="Прямая со стрелкой 40"/>
          <p:cNvCxnSpPr>
            <a:stCxn id="29" idx="2"/>
          </p:cNvCxnSpPr>
          <p:nvPr/>
        </p:nvCxnSpPr>
        <p:spPr>
          <a:xfrm rot="16200000" flipH="1">
            <a:off x="4149404" y="1558603"/>
            <a:ext cx="256401" cy="1315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/>
          <p:nvPr/>
        </p:nvCxnSpPr>
        <p:spPr>
          <a:xfrm rot="16200000" flipH="1">
            <a:off x="5295900" y="1562100"/>
            <a:ext cx="381000" cy="152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Блок-схема: процесс 44"/>
          <p:cNvSpPr/>
          <p:nvPr/>
        </p:nvSpPr>
        <p:spPr>
          <a:xfrm>
            <a:off x="3886200" y="3276600"/>
            <a:ext cx="3962400" cy="762000"/>
          </a:xfrm>
          <a:prstGeom prst="flowChartProcess">
            <a:avLst/>
          </a:prstGeom>
          <a:solidFill>
            <a:srgbClr val="92D050">
              <a:alpha val="25000"/>
            </a:srgbClr>
          </a:solidFill>
          <a:ln>
            <a:solidFill>
              <a:schemeClr val="accent1">
                <a:shade val="50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1330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0" name="Номер слайда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19</a:t>
            </a:fld>
            <a:endParaRPr lang="ru-RU"/>
          </a:p>
        </p:txBody>
      </p:sp>
      <p:pic>
        <p:nvPicPr>
          <p:cNvPr id="31" name="Рисунок 30" descr="GradientDescend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3400" y="3277216"/>
            <a:ext cx="3200400" cy="2590184"/>
          </a:xfrm>
          <a:prstGeom prst="rect">
            <a:avLst/>
          </a:prstGeom>
        </p:spPr>
      </p:pic>
      <p:sp>
        <p:nvSpPr>
          <p:cNvPr id="2416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41665" name="Picture 1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4827896"/>
            <a:ext cx="3238500" cy="314325"/>
          </a:xfrm>
          <a:prstGeom prst="rect">
            <a:avLst/>
          </a:prstGeom>
          <a:noFill/>
        </p:spPr>
      </p:pic>
      <p:pic>
        <p:nvPicPr>
          <p:cNvPr id="34" name="Picture 10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62400" y="4155744"/>
            <a:ext cx="1752600" cy="544849"/>
          </a:xfrm>
          <a:prstGeom prst="rect">
            <a:avLst/>
          </a:prstGeom>
          <a:noFill/>
        </p:spPr>
      </p:pic>
      <p:sp>
        <p:nvSpPr>
          <p:cNvPr id="37" name="Блок-схема: процесс 36"/>
          <p:cNvSpPr/>
          <p:nvPr/>
        </p:nvSpPr>
        <p:spPr>
          <a:xfrm>
            <a:off x="3886200" y="4724400"/>
            <a:ext cx="3657600" cy="457200"/>
          </a:xfrm>
          <a:prstGeom prst="flowChartProcess">
            <a:avLst/>
          </a:prstGeom>
          <a:solidFill>
            <a:srgbClr val="92D050">
              <a:alpha val="25000"/>
            </a:srgbClr>
          </a:solidFill>
          <a:ln>
            <a:solidFill>
              <a:schemeClr val="accent1">
                <a:shade val="50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Plan for today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000099"/>
                </a:solidFill>
              </a:rPr>
              <a:t>I</a:t>
            </a:r>
            <a:r>
              <a:rPr lang="en-GB" sz="1800" b="1" dirty="0" smtClean="0">
                <a:solidFill>
                  <a:srgbClr val="000099"/>
                </a:solidFill>
              </a:rPr>
              <a:t>st</a:t>
            </a:r>
            <a:r>
              <a:rPr lang="en-GB" b="1" dirty="0" smtClean="0">
                <a:solidFill>
                  <a:srgbClr val="000099"/>
                </a:solidFill>
              </a:rPr>
              <a:t> part</a:t>
            </a:r>
          </a:p>
          <a:p>
            <a:pPr lvl="1"/>
            <a:r>
              <a:rPr lang="en-GB" dirty="0" smtClean="0"/>
              <a:t>Brief introduction to Biological systems.</a:t>
            </a:r>
          </a:p>
          <a:p>
            <a:pPr lvl="1"/>
            <a:r>
              <a:rPr lang="en-GB" dirty="0" smtClean="0"/>
              <a:t>Historical Background.</a:t>
            </a:r>
          </a:p>
          <a:p>
            <a:pPr lvl="1"/>
            <a:r>
              <a:rPr lang="en-GB" dirty="0" smtClean="0"/>
              <a:t>Deep Belief learning procedure.</a:t>
            </a:r>
          </a:p>
          <a:p>
            <a:r>
              <a:rPr lang="en-GB" b="1" dirty="0" smtClean="0">
                <a:solidFill>
                  <a:srgbClr val="000099"/>
                </a:solidFill>
              </a:rPr>
              <a:t>II</a:t>
            </a:r>
            <a:r>
              <a:rPr lang="en-GB" sz="1800" b="1" dirty="0" smtClean="0">
                <a:solidFill>
                  <a:srgbClr val="000099"/>
                </a:solidFill>
              </a:rPr>
              <a:t>nd</a:t>
            </a:r>
            <a:r>
              <a:rPr lang="en-GB" b="1" dirty="0" smtClean="0">
                <a:solidFill>
                  <a:srgbClr val="000099"/>
                </a:solidFill>
              </a:rPr>
              <a:t> part</a:t>
            </a:r>
          </a:p>
          <a:p>
            <a:pPr lvl="1"/>
            <a:r>
              <a:rPr lang="en-GB" dirty="0" smtClean="0"/>
              <a:t>Theoretical considerations.</a:t>
            </a:r>
          </a:p>
          <a:p>
            <a:pPr lvl="1"/>
            <a:r>
              <a:rPr lang="en-GB" smtClean="0"/>
              <a:t>Different interpretation.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Hinton's method - Contrastive Divergence </a:t>
            </a:r>
            <a:endParaRPr lang="ru-RU" dirty="0"/>
          </a:p>
        </p:txBody>
      </p:sp>
      <p:sp>
        <p:nvSpPr>
          <p:cNvPr id="1423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4234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914400" y="1524000"/>
            <a:ext cx="3099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Max likelihood method</a:t>
            </a:r>
          </a:p>
          <a:p>
            <a:r>
              <a:rPr lang="en-GB" i="1" dirty="0" smtClean="0"/>
              <a:t>minimizes the Kullback-Leibber</a:t>
            </a:r>
          </a:p>
          <a:p>
            <a:r>
              <a:rPr lang="en-GB" i="1" dirty="0" smtClean="0"/>
              <a:t>divergence:</a:t>
            </a:r>
            <a:endParaRPr lang="ru-RU" i="1" dirty="0"/>
          </a:p>
        </p:txBody>
      </p:sp>
      <p:sp>
        <p:nvSpPr>
          <p:cNvPr id="14234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4234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4234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24" name="Рисунок 23" descr="KL-divergenc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3353671"/>
            <a:ext cx="6600975" cy="4799729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762000" y="5562600"/>
            <a:ext cx="74676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1066800" y="3048000"/>
            <a:ext cx="1180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>
                <a:solidFill>
                  <a:srgbClr val="000099"/>
                </a:solidFill>
              </a:rPr>
              <a:t>Intuitively:</a:t>
            </a:r>
            <a:endParaRPr lang="ru-RU" i="1" dirty="0">
              <a:solidFill>
                <a:srgbClr val="000099"/>
              </a:solidFill>
            </a:endParaRPr>
          </a:p>
        </p:txBody>
      </p:sp>
      <p:sp>
        <p:nvSpPr>
          <p:cNvPr id="2406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40644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67200" y="2514600"/>
            <a:ext cx="1028700" cy="276225"/>
          </a:xfrm>
          <a:prstGeom prst="rect">
            <a:avLst/>
          </a:prstGeom>
          <a:noFill/>
        </p:spPr>
      </p:pic>
      <p:pic>
        <p:nvPicPr>
          <p:cNvPr id="240643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12472" y="2514600"/>
            <a:ext cx="114300" cy="276225"/>
          </a:xfrm>
          <a:prstGeom prst="rect">
            <a:avLst/>
          </a:prstGeom>
          <a:noFill/>
        </p:spPr>
      </p:pic>
      <p:sp>
        <p:nvSpPr>
          <p:cNvPr id="24064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40646" name="Rectangle 6"/>
          <p:cNvSpPr>
            <a:spLocks noChangeArrowheads="1"/>
          </p:cNvSpPr>
          <p:nvPr/>
        </p:nvSpPr>
        <p:spPr bwMode="auto">
          <a:xfrm>
            <a:off x="0" y="7334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0647" name="Rectangle 7"/>
          <p:cNvSpPr>
            <a:spLocks noChangeArrowheads="1"/>
          </p:cNvSpPr>
          <p:nvPr/>
        </p:nvSpPr>
        <p:spPr bwMode="auto">
          <a:xfrm>
            <a:off x="0" y="14668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065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38" name="Группа 37"/>
          <p:cNvGrpSpPr/>
          <p:nvPr/>
        </p:nvGrpSpPr>
        <p:grpSpPr>
          <a:xfrm>
            <a:off x="4211043" y="1562100"/>
            <a:ext cx="3027957" cy="723900"/>
            <a:chOff x="4211043" y="1562100"/>
            <a:chExt cx="3027957" cy="723900"/>
          </a:xfrm>
        </p:grpSpPr>
        <p:pic>
          <p:nvPicPr>
            <p:cNvPr id="15" name="Picture 9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211043" y="1790700"/>
              <a:ext cx="981075" cy="276225"/>
            </a:xfrm>
            <a:prstGeom prst="rect">
              <a:avLst/>
            </a:prstGeom>
            <a:noFill/>
          </p:spPr>
        </p:pic>
        <p:pic>
          <p:nvPicPr>
            <p:cNvPr id="240650" name="Picture 10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229225" y="1562100"/>
              <a:ext cx="2009775" cy="7239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Contrastive Divergence (CD) method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3256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6" name="Группа 23"/>
          <p:cNvGrpSpPr/>
          <p:nvPr/>
        </p:nvGrpSpPr>
        <p:grpSpPr>
          <a:xfrm>
            <a:off x="914400" y="1274088"/>
            <a:ext cx="8090997" cy="5355312"/>
            <a:chOff x="914400" y="2590800"/>
            <a:chExt cx="8090997" cy="5355312"/>
          </a:xfrm>
        </p:grpSpPr>
        <p:sp>
          <p:nvSpPr>
            <p:cNvPr id="9" name="TextBox 8"/>
            <p:cNvSpPr txBox="1"/>
            <p:nvPr/>
          </p:nvSpPr>
          <p:spPr>
            <a:xfrm>
              <a:off x="914400" y="2590800"/>
              <a:ext cx="8090997" cy="53553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GB" dirty="0" smtClean="0"/>
                <a:t>In 2002 Hinton proposed a new learning procedure.</a:t>
              </a:r>
            </a:p>
            <a:p>
              <a:endParaRPr lang="en-GB" dirty="0" smtClean="0"/>
            </a:p>
            <a:p>
              <a:pPr>
                <a:buFont typeface="Arial" pitchFamily="34" charset="0"/>
                <a:buChar char="•"/>
              </a:pPr>
              <a:r>
                <a:rPr lang="en-GB" dirty="0" smtClean="0"/>
                <a:t>CD follows approximately the difference of two divergences </a:t>
              </a:r>
            </a:p>
            <a:p>
              <a:r>
                <a:rPr lang="en-GB" dirty="0" smtClean="0"/>
                <a:t>(=</a:t>
              </a:r>
              <a:r>
                <a:rPr lang="he-IL" dirty="0" smtClean="0"/>
                <a:t>"</a:t>
              </a:r>
              <a:r>
                <a:rPr lang="en-GB" dirty="0" smtClean="0"/>
                <a:t>the gradient</a:t>
              </a:r>
              <a:r>
                <a:rPr lang="he-IL" dirty="0" smtClean="0"/>
                <a:t>"</a:t>
              </a:r>
              <a:r>
                <a:rPr lang="en-GB" dirty="0" smtClean="0"/>
                <a:t>).</a:t>
              </a:r>
            </a:p>
            <a:p>
              <a:endParaRPr lang="en-GB" dirty="0" smtClean="0"/>
            </a:p>
            <a:p>
              <a:endParaRPr lang="en-GB" dirty="0" smtClean="0"/>
            </a:p>
            <a:p>
              <a:endParaRPr lang="en-GB" dirty="0" smtClean="0"/>
            </a:p>
            <a:p>
              <a:r>
                <a:rPr lang="en-GB" dirty="0" smtClean="0"/>
                <a:t>                     is the </a:t>
              </a:r>
              <a:r>
                <a:rPr lang="he-IL" dirty="0" smtClean="0"/>
                <a:t>"</a:t>
              </a:r>
              <a:r>
                <a:rPr lang="en-GB" dirty="0" smtClean="0"/>
                <a:t>distance</a:t>
              </a:r>
              <a:r>
                <a:rPr lang="he-IL" dirty="0" smtClean="0"/>
                <a:t>"</a:t>
              </a:r>
              <a:r>
                <a:rPr lang="en-GB" dirty="0" smtClean="0"/>
                <a:t> of the distribution      from </a:t>
              </a:r>
            </a:p>
            <a:p>
              <a:endParaRPr lang="en-GB" dirty="0" smtClean="0"/>
            </a:p>
            <a:p>
              <a:pPr>
                <a:buFont typeface="Arial" pitchFamily="34" charset="0"/>
                <a:buChar char="•"/>
              </a:pPr>
              <a:r>
                <a:rPr lang="en-GB" dirty="0" smtClean="0"/>
                <a:t>Practically: run the chain only for a small number of steps (</a:t>
              </a:r>
              <a:r>
                <a:rPr lang="en-GB" b="1" i="1" dirty="0" smtClean="0">
                  <a:solidFill>
                    <a:srgbClr val="006600"/>
                  </a:solidFill>
                </a:rPr>
                <a:t>actually one is sufficient</a:t>
              </a:r>
              <a:r>
                <a:rPr lang="en-GB" dirty="0" smtClean="0"/>
                <a:t>)</a:t>
              </a:r>
            </a:p>
            <a:p>
              <a:endParaRPr lang="en-GB" dirty="0" smtClean="0"/>
            </a:p>
            <a:p>
              <a:pPr>
                <a:buFont typeface="Arial" pitchFamily="34" charset="0"/>
                <a:buChar char="•"/>
              </a:pPr>
              <a:r>
                <a:rPr lang="en-GB" dirty="0" smtClean="0"/>
                <a:t>The update formula for the weights become:</a:t>
              </a:r>
            </a:p>
            <a:p>
              <a:endParaRPr lang="en-GB" dirty="0" smtClean="0"/>
            </a:p>
            <a:p>
              <a:endParaRPr lang="en-GB" dirty="0" smtClean="0"/>
            </a:p>
            <a:p>
              <a:endParaRPr lang="en-GB" dirty="0" smtClean="0"/>
            </a:p>
            <a:p>
              <a:pPr>
                <a:buFont typeface="Arial" pitchFamily="34" charset="0"/>
                <a:buChar char="•"/>
              </a:pPr>
              <a:r>
                <a:rPr lang="en-US" dirty="0" smtClean="0"/>
                <a:t>This greatly reduces both the computation per gradient step and the variance</a:t>
              </a:r>
            </a:p>
            <a:p>
              <a:r>
                <a:rPr lang="en-US" dirty="0" smtClean="0"/>
                <a:t>of the estimated gradient.</a:t>
              </a:r>
            </a:p>
            <a:p>
              <a:endParaRPr lang="en-GB" dirty="0" smtClean="0"/>
            </a:p>
            <a:p>
              <a:pPr>
                <a:buFont typeface="Arial" pitchFamily="34" charset="0"/>
                <a:buChar char="•"/>
              </a:pPr>
              <a:r>
                <a:rPr lang="en-GB" dirty="0" smtClean="0"/>
                <a:t>Experiments show good parameter estimation capabilities.</a:t>
              </a:r>
              <a:endParaRPr lang="ru-RU" dirty="0"/>
            </a:p>
          </p:txBody>
        </p:sp>
        <p:grpSp>
          <p:nvGrpSpPr>
            <p:cNvPr id="10" name="Группа 8"/>
            <p:cNvGrpSpPr/>
            <p:nvPr/>
          </p:nvGrpSpPr>
          <p:grpSpPr>
            <a:xfrm>
              <a:off x="2514600" y="4038600"/>
              <a:ext cx="2686050" cy="276225"/>
              <a:chOff x="1600200" y="2895600"/>
              <a:chExt cx="2686050" cy="276225"/>
            </a:xfrm>
          </p:grpSpPr>
          <p:pic>
            <p:nvPicPr>
              <p:cNvPr id="14" name="Picture 1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00200" y="2895600"/>
                <a:ext cx="1562100" cy="276225"/>
              </a:xfrm>
              <a:prstGeom prst="rect">
                <a:avLst/>
              </a:prstGeom>
              <a:noFill/>
            </p:spPr>
          </p:pic>
          <p:pic>
            <p:nvPicPr>
              <p:cNvPr id="15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200400" y="2895600"/>
                <a:ext cx="1085850" cy="276225"/>
              </a:xfrm>
              <a:prstGeom prst="rect">
                <a:avLst/>
              </a:prstGeom>
              <a:noFill/>
            </p:spPr>
          </p:pic>
        </p:grp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90600" y="4600575"/>
              <a:ext cx="981075" cy="276225"/>
            </a:xfrm>
            <a:prstGeom prst="rect">
              <a:avLst/>
            </a:prstGeom>
            <a:noFill/>
          </p:spPr>
        </p:pic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410200" y="4572000"/>
              <a:ext cx="200025" cy="276225"/>
            </a:xfrm>
            <a:prstGeom prst="rect">
              <a:avLst/>
            </a:prstGeom>
            <a:noFill/>
          </p:spPr>
        </p:pic>
        <p:pic>
          <p:nvPicPr>
            <p:cNvPr id="13" name="Picture 9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172200" y="4572000"/>
              <a:ext cx="228600" cy="276225"/>
            </a:xfrm>
            <a:prstGeom prst="rect">
              <a:avLst/>
            </a:prstGeom>
            <a:noFill/>
          </p:spPr>
        </p:pic>
      </p:grpSp>
      <p:sp>
        <p:nvSpPr>
          <p:cNvPr id="3256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21" name="Группа 20"/>
          <p:cNvGrpSpPr/>
          <p:nvPr/>
        </p:nvGrpSpPr>
        <p:grpSpPr>
          <a:xfrm>
            <a:off x="2057400" y="4648200"/>
            <a:ext cx="3505200" cy="609600"/>
            <a:chOff x="2209800" y="4779288"/>
            <a:chExt cx="3505200" cy="609600"/>
          </a:xfrm>
        </p:grpSpPr>
        <p:sp>
          <p:nvSpPr>
            <p:cNvPr id="7" name="Блок-схема: процесс 6"/>
            <p:cNvSpPr/>
            <p:nvPr/>
          </p:nvSpPr>
          <p:spPr>
            <a:xfrm>
              <a:off x="2209800" y="4779288"/>
              <a:ext cx="3505200" cy="609600"/>
            </a:xfrm>
            <a:prstGeom prst="flowChartProcess">
              <a:avLst/>
            </a:prstGeom>
            <a:solidFill>
              <a:srgbClr val="92D050">
                <a:alpha val="25000"/>
              </a:srgbClr>
            </a:solidFill>
            <a:ln>
              <a:solidFill>
                <a:schemeClr val="accent1">
                  <a:shade val="50000"/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25635" name="Picture 3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52675" y="4931688"/>
              <a:ext cx="3209925" cy="314325"/>
            </a:xfrm>
            <a:prstGeom prst="rect">
              <a:avLst/>
            </a:prstGeom>
            <a:noFill/>
          </p:spPr>
        </p:pic>
      </p:grpSp>
      <p:pic>
        <p:nvPicPr>
          <p:cNvPr id="22" name="Рисунок 21" descr="hint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62800" y="1310640"/>
            <a:ext cx="1143000" cy="1280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Овал 106"/>
          <p:cNvSpPr/>
          <p:nvPr/>
        </p:nvSpPr>
        <p:spPr>
          <a:xfrm>
            <a:off x="2971800" y="464234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49" name="Rectangle 2"/>
          <p:cNvSpPr>
            <a:spLocks noChangeArrowheads="1"/>
          </p:cNvSpPr>
          <p:nvPr/>
        </p:nvSpPr>
        <p:spPr bwMode="auto">
          <a:xfrm>
            <a:off x="3995738" y="3176588"/>
            <a:ext cx="1008062" cy="576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50" name="Rectangle 3"/>
          <p:cNvSpPr>
            <a:spLocks noChangeArrowheads="1"/>
          </p:cNvSpPr>
          <p:nvPr/>
        </p:nvSpPr>
        <p:spPr bwMode="auto">
          <a:xfrm>
            <a:off x="2266950" y="3176588"/>
            <a:ext cx="1008063" cy="576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51" name="Rectangle 4"/>
          <p:cNvSpPr>
            <a:spLocks noGrp="1" noChangeArrowheads="1"/>
          </p:cNvSpPr>
          <p:nvPr>
            <p:ph type="title" sz="quarter"/>
          </p:nvPr>
        </p:nvSpPr>
        <p:spPr>
          <a:xfrm>
            <a:off x="250825" y="274638"/>
            <a:ext cx="86868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A picture of the maximum likelihood learning algorithm for an RBM</a:t>
            </a:r>
          </a:p>
        </p:txBody>
      </p:sp>
      <p:graphicFrame>
        <p:nvGraphicFramePr>
          <p:cNvPr id="6146" name="Object 5"/>
          <p:cNvGraphicFramePr>
            <a:graphicFrameLocks noChangeAspect="1"/>
          </p:cNvGraphicFramePr>
          <p:nvPr>
            <p:ph sz="quarter" idx="1"/>
          </p:nvPr>
        </p:nvGraphicFramePr>
        <p:xfrm>
          <a:off x="484187" y="2438400"/>
          <a:ext cx="1116013" cy="558800"/>
        </p:xfrm>
        <a:graphic>
          <a:graphicData uri="http://schemas.openxmlformats.org/presentationml/2006/ole">
            <p:oleObj spid="_x0000_s195586" name="Формула" r:id="rId4" imgW="482400" imgH="241200" progId="Equation.3">
              <p:embed/>
            </p:oleObj>
          </a:graphicData>
        </a:graphic>
      </p:graphicFrame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503238" y="3176588"/>
            <a:ext cx="1008062" cy="576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53" name="Oval 9"/>
          <p:cNvSpPr>
            <a:spLocks noChangeArrowheads="1"/>
          </p:cNvSpPr>
          <p:nvPr/>
        </p:nvSpPr>
        <p:spPr bwMode="auto">
          <a:xfrm>
            <a:off x="574675" y="3284538"/>
            <a:ext cx="338138" cy="338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54" name="Oval 10"/>
          <p:cNvSpPr>
            <a:spLocks noChangeArrowheads="1"/>
          </p:cNvSpPr>
          <p:nvPr/>
        </p:nvSpPr>
        <p:spPr bwMode="auto">
          <a:xfrm>
            <a:off x="1028700" y="3284538"/>
            <a:ext cx="338138" cy="338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900113" y="1736725"/>
            <a:ext cx="1511300" cy="611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56" name="Oval 12"/>
          <p:cNvSpPr>
            <a:spLocks noChangeArrowheads="1"/>
          </p:cNvSpPr>
          <p:nvPr/>
        </p:nvSpPr>
        <p:spPr bwMode="auto">
          <a:xfrm>
            <a:off x="993775" y="1866900"/>
            <a:ext cx="338138" cy="3381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57" name="Oval 13"/>
          <p:cNvSpPr>
            <a:spLocks noChangeArrowheads="1"/>
          </p:cNvSpPr>
          <p:nvPr/>
        </p:nvSpPr>
        <p:spPr bwMode="auto">
          <a:xfrm>
            <a:off x="1498600" y="1866900"/>
            <a:ext cx="338138" cy="3381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58" name="Oval 14"/>
          <p:cNvSpPr>
            <a:spLocks noChangeArrowheads="1"/>
          </p:cNvSpPr>
          <p:nvPr/>
        </p:nvSpPr>
        <p:spPr bwMode="auto">
          <a:xfrm>
            <a:off x="1979613" y="1881188"/>
            <a:ext cx="338137" cy="338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60" name="Text Box 16"/>
          <p:cNvSpPr txBox="1">
            <a:spLocks noChangeArrowheads="1"/>
          </p:cNvSpPr>
          <p:nvPr/>
        </p:nvSpPr>
        <p:spPr bwMode="auto">
          <a:xfrm>
            <a:off x="609600" y="3248025"/>
            <a:ext cx="6127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000" smtClean="0">
                <a:solidFill>
                  <a:srgbClr val="3333CC"/>
                </a:solidFill>
              </a:rPr>
              <a:t>i</a:t>
            </a:r>
          </a:p>
        </p:txBody>
      </p:sp>
      <p:sp>
        <p:nvSpPr>
          <p:cNvPr id="6161" name="Text Box 17"/>
          <p:cNvSpPr txBox="1">
            <a:spLocks noChangeArrowheads="1"/>
          </p:cNvSpPr>
          <p:nvPr/>
        </p:nvSpPr>
        <p:spPr bwMode="auto">
          <a:xfrm>
            <a:off x="1547813" y="1808163"/>
            <a:ext cx="431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000" smtClean="0">
                <a:solidFill>
                  <a:srgbClr val="3333CC"/>
                </a:solidFill>
              </a:rPr>
              <a:t>j</a:t>
            </a:r>
          </a:p>
        </p:txBody>
      </p:sp>
      <p:sp>
        <p:nvSpPr>
          <p:cNvPr id="6163" name="Oval 19"/>
          <p:cNvSpPr>
            <a:spLocks noChangeArrowheads="1"/>
          </p:cNvSpPr>
          <p:nvPr/>
        </p:nvSpPr>
        <p:spPr bwMode="auto">
          <a:xfrm>
            <a:off x="2338388" y="3284538"/>
            <a:ext cx="338137" cy="338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64" name="Oval 20"/>
          <p:cNvSpPr>
            <a:spLocks noChangeArrowheads="1"/>
          </p:cNvSpPr>
          <p:nvPr/>
        </p:nvSpPr>
        <p:spPr bwMode="auto">
          <a:xfrm>
            <a:off x="2792413" y="3284538"/>
            <a:ext cx="338137" cy="338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65" name="Rectangle 21"/>
          <p:cNvSpPr>
            <a:spLocks noChangeArrowheads="1"/>
          </p:cNvSpPr>
          <p:nvPr/>
        </p:nvSpPr>
        <p:spPr bwMode="auto">
          <a:xfrm>
            <a:off x="2663825" y="1736725"/>
            <a:ext cx="1511300" cy="611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66" name="Oval 22"/>
          <p:cNvSpPr>
            <a:spLocks noChangeArrowheads="1"/>
          </p:cNvSpPr>
          <p:nvPr/>
        </p:nvSpPr>
        <p:spPr bwMode="auto">
          <a:xfrm>
            <a:off x="2757488" y="1866900"/>
            <a:ext cx="338137" cy="3381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67" name="Oval 23"/>
          <p:cNvSpPr>
            <a:spLocks noChangeArrowheads="1"/>
          </p:cNvSpPr>
          <p:nvPr/>
        </p:nvSpPr>
        <p:spPr bwMode="auto">
          <a:xfrm>
            <a:off x="3262313" y="1866900"/>
            <a:ext cx="338137" cy="3381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68" name="Oval 24"/>
          <p:cNvSpPr>
            <a:spLocks noChangeArrowheads="1"/>
          </p:cNvSpPr>
          <p:nvPr/>
        </p:nvSpPr>
        <p:spPr bwMode="auto">
          <a:xfrm>
            <a:off x="3743325" y="1881188"/>
            <a:ext cx="338138" cy="338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70" name="Text Box 26"/>
          <p:cNvSpPr txBox="1">
            <a:spLocks noChangeArrowheads="1"/>
          </p:cNvSpPr>
          <p:nvPr/>
        </p:nvSpPr>
        <p:spPr bwMode="auto">
          <a:xfrm>
            <a:off x="2374900" y="3248025"/>
            <a:ext cx="6127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000" smtClean="0">
                <a:solidFill>
                  <a:srgbClr val="3333CC"/>
                </a:solidFill>
              </a:rPr>
              <a:t>i</a:t>
            </a:r>
          </a:p>
        </p:txBody>
      </p:sp>
      <p:sp>
        <p:nvSpPr>
          <p:cNvPr id="6171" name="Text Box 27"/>
          <p:cNvSpPr txBox="1">
            <a:spLocks noChangeArrowheads="1"/>
          </p:cNvSpPr>
          <p:nvPr/>
        </p:nvSpPr>
        <p:spPr bwMode="auto">
          <a:xfrm>
            <a:off x="3311525" y="1808163"/>
            <a:ext cx="431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000" smtClean="0">
                <a:solidFill>
                  <a:srgbClr val="3333CC"/>
                </a:solidFill>
              </a:rPr>
              <a:t>j</a:t>
            </a:r>
          </a:p>
        </p:txBody>
      </p:sp>
      <p:sp>
        <p:nvSpPr>
          <p:cNvPr id="6173" name="Oval 29"/>
          <p:cNvSpPr>
            <a:spLocks noChangeArrowheads="1"/>
          </p:cNvSpPr>
          <p:nvPr/>
        </p:nvSpPr>
        <p:spPr bwMode="auto">
          <a:xfrm>
            <a:off x="4067175" y="3284538"/>
            <a:ext cx="338138" cy="338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74" name="Oval 30"/>
          <p:cNvSpPr>
            <a:spLocks noChangeArrowheads="1"/>
          </p:cNvSpPr>
          <p:nvPr/>
        </p:nvSpPr>
        <p:spPr bwMode="auto">
          <a:xfrm>
            <a:off x="4521200" y="3284538"/>
            <a:ext cx="338138" cy="338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75" name="Rectangle 31"/>
          <p:cNvSpPr>
            <a:spLocks noChangeArrowheads="1"/>
          </p:cNvSpPr>
          <p:nvPr/>
        </p:nvSpPr>
        <p:spPr bwMode="auto">
          <a:xfrm>
            <a:off x="4392613" y="1736725"/>
            <a:ext cx="1511300" cy="611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76" name="Oval 32"/>
          <p:cNvSpPr>
            <a:spLocks noChangeArrowheads="1"/>
          </p:cNvSpPr>
          <p:nvPr/>
        </p:nvSpPr>
        <p:spPr bwMode="auto">
          <a:xfrm>
            <a:off x="4486275" y="1866900"/>
            <a:ext cx="338138" cy="3381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77" name="Oval 33"/>
          <p:cNvSpPr>
            <a:spLocks noChangeArrowheads="1"/>
          </p:cNvSpPr>
          <p:nvPr/>
        </p:nvSpPr>
        <p:spPr bwMode="auto">
          <a:xfrm>
            <a:off x="4991100" y="1866900"/>
            <a:ext cx="338138" cy="3381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78" name="Oval 34"/>
          <p:cNvSpPr>
            <a:spLocks noChangeArrowheads="1"/>
          </p:cNvSpPr>
          <p:nvPr/>
        </p:nvSpPr>
        <p:spPr bwMode="auto">
          <a:xfrm>
            <a:off x="5472113" y="1881188"/>
            <a:ext cx="338137" cy="338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80" name="Text Box 36"/>
          <p:cNvSpPr txBox="1">
            <a:spLocks noChangeArrowheads="1"/>
          </p:cNvSpPr>
          <p:nvPr/>
        </p:nvSpPr>
        <p:spPr bwMode="auto">
          <a:xfrm>
            <a:off x="4103688" y="3248025"/>
            <a:ext cx="6127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000" smtClean="0">
                <a:solidFill>
                  <a:srgbClr val="3333CC"/>
                </a:solidFill>
              </a:rPr>
              <a:t>i</a:t>
            </a:r>
          </a:p>
        </p:txBody>
      </p:sp>
      <p:sp>
        <p:nvSpPr>
          <p:cNvPr id="6181" name="Text Box 37"/>
          <p:cNvSpPr txBox="1">
            <a:spLocks noChangeArrowheads="1"/>
          </p:cNvSpPr>
          <p:nvPr/>
        </p:nvSpPr>
        <p:spPr bwMode="auto">
          <a:xfrm>
            <a:off x="5040313" y="1808163"/>
            <a:ext cx="431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000" smtClean="0">
                <a:solidFill>
                  <a:srgbClr val="3333CC"/>
                </a:solidFill>
              </a:rPr>
              <a:t>j</a:t>
            </a:r>
          </a:p>
        </p:txBody>
      </p:sp>
      <p:sp>
        <p:nvSpPr>
          <p:cNvPr id="6182" name="Rectangle 38"/>
          <p:cNvSpPr>
            <a:spLocks noChangeArrowheads="1"/>
          </p:cNvSpPr>
          <p:nvPr/>
        </p:nvSpPr>
        <p:spPr bwMode="auto">
          <a:xfrm>
            <a:off x="6804025" y="3176588"/>
            <a:ext cx="1008063" cy="576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83" name="Oval 39"/>
          <p:cNvSpPr>
            <a:spLocks noChangeArrowheads="1"/>
          </p:cNvSpPr>
          <p:nvPr/>
        </p:nvSpPr>
        <p:spPr bwMode="auto">
          <a:xfrm>
            <a:off x="6875463" y="3284538"/>
            <a:ext cx="338137" cy="338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84" name="Oval 40"/>
          <p:cNvSpPr>
            <a:spLocks noChangeArrowheads="1"/>
          </p:cNvSpPr>
          <p:nvPr/>
        </p:nvSpPr>
        <p:spPr bwMode="auto">
          <a:xfrm>
            <a:off x="7329488" y="3284538"/>
            <a:ext cx="338137" cy="338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85" name="Rectangle 41"/>
          <p:cNvSpPr>
            <a:spLocks noChangeArrowheads="1"/>
          </p:cNvSpPr>
          <p:nvPr/>
        </p:nvSpPr>
        <p:spPr bwMode="auto">
          <a:xfrm>
            <a:off x="7200900" y="1736725"/>
            <a:ext cx="1511300" cy="611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86" name="Oval 42"/>
          <p:cNvSpPr>
            <a:spLocks noChangeArrowheads="1"/>
          </p:cNvSpPr>
          <p:nvPr/>
        </p:nvSpPr>
        <p:spPr bwMode="auto">
          <a:xfrm>
            <a:off x="7294563" y="1866900"/>
            <a:ext cx="338137" cy="3381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87" name="Oval 43"/>
          <p:cNvSpPr>
            <a:spLocks noChangeArrowheads="1"/>
          </p:cNvSpPr>
          <p:nvPr/>
        </p:nvSpPr>
        <p:spPr bwMode="auto">
          <a:xfrm>
            <a:off x="7799388" y="1866900"/>
            <a:ext cx="338137" cy="3381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88" name="Oval 44"/>
          <p:cNvSpPr>
            <a:spLocks noChangeArrowheads="1"/>
          </p:cNvSpPr>
          <p:nvPr/>
        </p:nvSpPr>
        <p:spPr bwMode="auto">
          <a:xfrm>
            <a:off x="8280400" y="1881188"/>
            <a:ext cx="338138" cy="338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90" name="Text Box 46"/>
          <p:cNvSpPr txBox="1">
            <a:spLocks noChangeArrowheads="1"/>
          </p:cNvSpPr>
          <p:nvPr/>
        </p:nvSpPr>
        <p:spPr bwMode="auto">
          <a:xfrm>
            <a:off x="6910388" y="3248025"/>
            <a:ext cx="6127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000" smtClean="0">
                <a:solidFill>
                  <a:srgbClr val="3333CC"/>
                </a:solidFill>
              </a:rPr>
              <a:t>i</a:t>
            </a:r>
          </a:p>
        </p:txBody>
      </p:sp>
      <p:sp>
        <p:nvSpPr>
          <p:cNvPr id="6191" name="Text Box 47"/>
          <p:cNvSpPr txBox="1">
            <a:spLocks noChangeArrowheads="1"/>
          </p:cNvSpPr>
          <p:nvPr/>
        </p:nvSpPr>
        <p:spPr bwMode="auto">
          <a:xfrm>
            <a:off x="7848600" y="1808163"/>
            <a:ext cx="431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000" smtClean="0">
                <a:solidFill>
                  <a:srgbClr val="3333CC"/>
                </a:solidFill>
              </a:rPr>
              <a:t>j</a:t>
            </a:r>
          </a:p>
        </p:txBody>
      </p:sp>
      <p:sp>
        <p:nvSpPr>
          <p:cNvPr id="6192" name="Oval 48"/>
          <p:cNvSpPr>
            <a:spLocks noChangeArrowheads="1"/>
          </p:cNvSpPr>
          <p:nvPr/>
        </p:nvSpPr>
        <p:spPr bwMode="auto">
          <a:xfrm>
            <a:off x="5759450" y="2816225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93" name="Oval 49"/>
          <p:cNvSpPr>
            <a:spLocks noChangeArrowheads="1"/>
          </p:cNvSpPr>
          <p:nvPr/>
        </p:nvSpPr>
        <p:spPr bwMode="auto">
          <a:xfrm>
            <a:off x="6011863" y="2816225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94" name="Oval 50"/>
          <p:cNvSpPr>
            <a:spLocks noChangeArrowheads="1"/>
          </p:cNvSpPr>
          <p:nvPr/>
        </p:nvSpPr>
        <p:spPr bwMode="auto">
          <a:xfrm>
            <a:off x="6299200" y="2816225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CA" sz="3200" smtClean="0">
              <a:solidFill>
                <a:srgbClr val="000000"/>
              </a:solidFill>
            </a:endParaRPr>
          </a:p>
        </p:txBody>
      </p:sp>
      <p:sp>
        <p:nvSpPr>
          <p:cNvPr id="6195" name="Text Box 51"/>
          <p:cNvSpPr txBox="1">
            <a:spLocks noChangeArrowheads="1"/>
          </p:cNvSpPr>
          <p:nvPr/>
        </p:nvSpPr>
        <p:spPr bwMode="auto">
          <a:xfrm>
            <a:off x="665872" y="4038600"/>
            <a:ext cx="8280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9900"/>
                </a:solidFill>
              </a:rPr>
              <a:t> t = 0                                      t = 1                                   t = 2                                                               t = ∞</a:t>
            </a:r>
          </a:p>
        </p:txBody>
      </p:sp>
      <p:sp>
        <p:nvSpPr>
          <p:cNvPr id="6196" name="Text Box 53"/>
          <p:cNvSpPr txBox="1">
            <a:spLocks noChangeArrowheads="1"/>
          </p:cNvSpPr>
          <p:nvPr/>
        </p:nvSpPr>
        <p:spPr bwMode="auto">
          <a:xfrm>
            <a:off x="9144000" y="4267200"/>
            <a:ext cx="7885112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dirty="0" smtClean="0"/>
              <a:t>Start with a training vector on the visible units.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dirty="0" smtClean="0"/>
              <a:t>Then alternate between updating all the hidden units in parallel and updating all the visible units in parallel.</a:t>
            </a:r>
          </a:p>
        </p:txBody>
      </p:sp>
      <p:sp>
        <p:nvSpPr>
          <p:cNvPr id="6197" name="Text Box 54"/>
          <p:cNvSpPr txBox="1">
            <a:spLocks noChangeArrowheads="1"/>
          </p:cNvSpPr>
          <p:nvPr/>
        </p:nvSpPr>
        <p:spPr bwMode="auto">
          <a:xfrm>
            <a:off x="7775575" y="3733800"/>
            <a:ext cx="1368425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FF0000"/>
                </a:solidFill>
              </a:rPr>
              <a:t>the fantasy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FF0000"/>
                </a:solidFill>
              </a:rPr>
              <a:t>(i.e. the model)</a:t>
            </a:r>
          </a:p>
        </p:txBody>
      </p:sp>
      <p:graphicFrame>
        <p:nvGraphicFramePr>
          <p:cNvPr id="124936" name="Object 7"/>
          <p:cNvGraphicFramePr>
            <a:graphicFrameLocks noChangeAspect="1"/>
          </p:cNvGraphicFramePr>
          <p:nvPr/>
        </p:nvGraphicFramePr>
        <p:xfrm>
          <a:off x="7035800" y="2362200"/>
          <a:ext cx="1117600" cy="571500"/>
        </p:xfrm>
        <a:graphic>
          <a:graphicData uri="http://schemas.openxmlformats.org/presentationml/2006/ole">
            <p:oleObj spid="_x0000_s195587" name="Equation" r:id="rId5" imgW="545760" imgH="279360" progId="Equation.3">
              <p:embed/>
            </p:oleObj>
          </a:graphicData>
        </a:graphic>
      </p:graphicFrame>
      <p:graphicFrame>
        <p:nvGraphicFramePr>
          <p:cNvPr id="124937" name="Object 7"/>
          <p:cNvGraphicFramePr>
            <a:graphicFrameLocks noChangeAspect="1"/>
          </p:cNvGraphicFramePr>
          <p:nvPr/>
        </p:nvGraphicFramePr>
        <p:xfrm>
          <a:off x="2592387" y="2438400"/>
          <a:ext cx="989013" cy="519113"/>
        </p:xfrm>
        <a:graphic>
          <a:graphicData uri="http://schemas.openxmlformats.org/presentationml/2006/ole">
            <p:oleObj spid="_x0000_s195588" name="Формула" r:id="rId6" imgW="482400" imgH="253800" progId="Equation.3">
              <p:embed/>
            </p:oleObj>
          </a:graphicData>
        </a:graphic>
      </p:graphicFrame>
      <p:sp>
        <p:nvSpPr>
          <p:cNvPr id="12493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4938" name="Picture 10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00200" y="1447800"/>
            <a:ext cx="209550" cy="314325"/>
          </a:xfrm>
          <a:prstGeom prst="rect">
            <a:avLst/>
          </a:prstGeom>
          <a:noFill/>
        </p:spPr>
      </p:pic>
      <p:sp>
        <p:nvSpPr>
          <p:cNvPr id="124941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4940" name="Picture 1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2800" y="1447800"/>
            <a:ext cx="209550" cy="314325"/>
          </a:xfrm>
          <a:prstGeom prst="rect">
            <a:avLst/>
          </a:prstGeom>
          <a:noFill/>
        </p:spPr>
      </p:pic>
      <p:sp>
        <p:nvSpPr>
          <p:cNvPr id="124943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4942" name="Picture 14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1447800"/>
            <a:ext cx="209550" cy="314325"/>
          </a:xfrm>
          <a:prstGeom prst="rect">
            <a:avLst/>
          </a:prstGeom>
          <a:noFill/>
        </p:spPr>
      </p:pic>
      <p:sp>
        <p:nvSpPr>
          <p:cNvPr id="124945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4944" name="Picture 16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48600" y="1447800"/>
            <a:ext cx="257175" cy="304800"/>
          </a:xfrm>
          <a:prstGeom prst="rect">
            <a:avLst/>
          </a:prstGeom>
          <a:noFill/>
        </p:spPr>
      </p:pic>
      <p:sp>
        <p:nvSpPr>
          <p:cNvPr id="124947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4946" name="Picture 18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3810000"/>
            <a:ext cx="219075" cy="295275"/>
          </a:xfrm>
          <a:prstGeom prst="rect">
            <a:avLst/>
          </a:prstGeom>
          <a:noFill/>
        </p:spPr>
      </p:pic>
      <p:sp>
        <p:nvSpPr>
          <p:cNvPr id="124949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4948" name="Picture 20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67000" y="3810000"/>
            <a:ext cx="209550" cy="285750"/>
          </a:xfrm>
          <a:prstGeom prst="rect">
            <a:avLst/>
          </a:prstGeom>
          <a:noFill/>
        </p:spPr>
      </p:pic>
      <p:sp>
        <p:nvSpPr>
          <p:cNvPr id="124951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4950" name="Picture 22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19600" y="3810000"/>
            <a:ext cx="219075" cy="285750"/>
          </a:xfrm>
          <a:prstGeom prst="rect">
            <a:avLst/>
          </a:prstGeom>
          <a:noFill/>
        </p:spPr>
      </p:pic>
      <p:sp>
        <p:nvSpPr>
          <p:cNvPr id="124953" name="Rectangle 2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4952" name="Picture 24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62800" y="3810000"/>
            <a:ext cx="266700" cy="276225"/>
          </a:xfrm>
          <a:prstGeom prst="rect">
            <a:avLst/>
          </a:prstGeom>
          <a:noFill/>
        </p:spPr>
      </p:pic>
      <p:sp>
        <p:nvSpPr>
          <p:cNvPr id="83" name="TextBox 82"/>
          <p:cNvSpPr txBox="1"/>
          <p:nvPr/>
        </p:nvSpPr>
        <p:spPr>
          <a:xfrm>
            <a:off x="318690" y="4515728"/>
            <a:ext cx="242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One Gibbs Sample (CD):</a:t>
            </a:r>
            <a:endParaRPr lang="ru-RU" dirty="0"/>
          </a:p>
        </p:txBody>
      </p:sp>
      <p:sp>
        <p:nvSpPr>
          <p:cNvPr id="124955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4954" name="Picture 26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95650" y="4515728"/>
            <a:ext cx="2914650" cy="581025"/>
          </a:xfrm>
          <a:prstGeom prst="rect">
            <a:avLst/>
          </a:prstGeom>
          <a:noFill/>
        </p:spPr>
      </p:pic>
      <p:sp>
        <p:nvSpPr>
          <p:cNvPr id="124957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4956" name="Picture 28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95650" y="5049128"/>
            <a:ext cx="2914650" cy="609600"/>
          </a:xfrm>
          <a:prstGeom prst="rect">
            <a:avLst/>
          </a:prstGeom>
          <a:noFill/>
        </p:spPr>
      </p:pic>
      <p:sp>
        <p:nvSpPr>
          <p:cNvPr id="124959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4958" name="Picture 30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95650" y="5610664"/>
            <a:ext cx="3105150" cy="581025"/>
          </a:xfrm>
          <a:prstGeom prst="rect">
            <a:avLst/>
          </a:prstGeom>
          <a:noFill/>
        </p:spPr>
      </p:pic>
      <p:sp>
        <p:nvSpPr>
          <p:cNvPr id="124961" name="Rectangle 3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9" name="Овал 98"/>
          <p:cNvSpPr/>
          <p:nvPr/>
        </p:nvSpPr>
        <p:spPr>
          <a:xfrm>
            <a:off x="1905000" y="14478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Овал 100"/>
          <p:cNvSpPr/>
          <p:nvPr/>
        </p:nvSpPr>
        <p:spPr>
          <a:xfrm>
            <a:off x="3671668" y="145366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Овал 101"/>
          <p:cNvSpPr/>
          <p:nvPr/>
        </p:nvSpPr>
        <p:spPr>
          <a:xfrm>
            <a:off x="2963592" y="3858064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Овал 105"/>
          <p:cNvSpPr/>
          <p:nvPr/>
        </p:nvSpPr>
        <p:spPr>
          <a:xfrm>
            <a:off x="2971800" y="57150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Овал 107"/>
          <p:cNvSpPr/>
          <p:nvPr/>
        </p:nvSpPr>
        <p:spPr>
          <a:xfrm>
            <a:off x="2971800" y="5181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Овал 108"/>
          <p:cNvSpPr/>
          <p:nvPr/>
        </p:nvSpPr>
        <p:spPr>
          <a:xfrm>
            <a:off x="2971800" y="62484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Блок-схема: процесс 109"/>
          <p:cNvSpPr/>
          <p:nvPr/>
        </p:nvSpPr>
        <p:spPr>
          <a:xfrm>
            <a:off x="2895600" y="4591928"/>
            <a:ext cx="304800" cy="2286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Блок-схема: процесс 110"/>
          <p:cNvSpPr/>
          <p:nvPr/>
        </p:nvSpPr>
        <p:spPr>
          <a:xfrm>
            <a:off x="2895600" y="5139396"/>
            <a:ext cx="304800" cy="2286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Блок-схема: процесс 111"/>
          <p:cNvSpPr/>
          <p:nvPr/>
        </p:nvSpPr>
        <p:spPr>
          <a:xfrm>
            <a:off x="2887392" y="3810000"/>
            <a:ext cx="304800" cy="2286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Блок-схема: процесс 92"/>
          <p:cNvSpPr/>
          <p:nvPr/>
        </p:nvSpPr>
        <p:spPr>
          <a:xfrm>
            <a:off x="1828800" y="1405596"/>
            <a:ext cx="304800" cy="2286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Блок-схема: процесс 114"/>
          <p:cNvSpPr/>
          <p:nvPr/>
        </p:nvSpPr>
        <p:spPr>
          <a:xfrm>
            <a:off x="3581400" y="1447800"/>
            <a:ext cx="304800" cy="2286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Блок-схема: процесс 115"/>
          <p:cNvSpPr/>
          <p:nvPr/>
        </p:nvSpPr>
        <p:spPr>
          <a:xfrm>
            <a:off x="2895600" y="5681004"/>
            <a:ext cx="304800" cy="2286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8" name="Прямая со стрелкой 117"/>
          <p:cNvCxnSpPr>
            <a:stCxn id="6197" idx="1"/>
          </p:cNvCxnSpPr>
          <p:nvPr/>
        </p:nvCxnSpPr>
        <p:spPr>
          <a:xfrm rot="10800000">
            <a:off x="7467601" y="3962401"/>
            <a:ext cx="307975" cy="868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Номер слайда 9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5C4EC2-46C6-4378-A3BC-F3F2E0B5E09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97" name="Прямая со стрелкой 96"/>
          <p:cNvCxnSpPr>
            <a:endCxn id="6157" idx="3"/>
          </p:cNvCxnSpPr>
          <p:nvPr/>
        </p:nvCxnSpPr>
        <p:spPr>
          <a:xfrm rot="5400000" flipH="1" flipV="1">
            <a:off x="594519" y="2323001"/>
            <a:ext cx="1121081" cy="7861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 стрелкой 102"/>
          <p:cNvCxnSpPr>
            <a:stCxn id="6161" idx="2"/>
            <a:endCxn id="6163" idx="1"/>
          </p:cNvCxnSpPr>
          <p:nvPr/>
        </p:nvCxnSpPr>
        <p:spPr>
          <a:xfrm rot="16200000" flipH="1">
            <a:off x="1511301" y="2457450"/>
            <a:ext cx="1129019" cy="6241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ямая со стрелкой 104"/>
          <p:cNvCxnSpPr>
            <a:stCxn id="6163" idx="7"/>
            <a:endCxn id="6167" idx="3"/>
          </p:cNvCxnSpPr>
          <p:nvPr/>
        </p:nvCxnSpPr>
        <p:spPr>
          <a:xfrm rot="5400000" flipH="1" flipV="1">
            <a:off x="2380150" y="2402375"/>
            <a:ext cx="1178538" cy="6848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Прямая со стрелкой 113"/>
          <p:cNvCxnSpPr>
            <a:stCxn id="6171" idx="2"/>
            <a:endCxn id="6173" idx="1"/>
          </p:cNvCxnSpPr>
          <p:nvPr/>
        </p:nvCxnSpPr>
        <p:spPr>
          <a:xfrm rot="16200000" flipH="1">
            <a:off x="3257550" y="2474912"/>
            <a:ext cx="1129019" cy="5892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Прямая со стрелкой 118"/>
          <p:cNvCxnSpPr>
            <a:stCxn id="6173" idx="7"/>
            <a:endCxn id="6177" idx="3"/>
          </p:cNvCxnSpPr>
          <p:nvPr/>
        </p:nvCxnSpPr>
        <p:spPr>
          <a:xfrm rot="5400000" flipH="1" flipV="1">
            <a:off x="4108937" y="2402376"/>
            <a:ext cx="1178538" cy="6848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 стрелкой 120"/>
          <p:cNvCxnSpPr>
            <a:stCxn id="6183" idx="0"/>
            <a:endCxn id="6187" idx="3"/>
          </p:cNvCxnSpPr>
          <p:nvPr/>
        </p:nvCxnSpPr>
        <p:spPr>
          <a:xfrm rot="5400000" flipH="1" flipV="1">
            <a:off x="6882210" y="2317842"/>
            <a:ext cx="1129019" cy="8043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Овал 121"/>
          <p:cNvSpPr/>
          <p:nvPr/>
        </p:nvSpPr>
        <p:spPr>
          <a:xfrm>
            <a:off x="0" y="457200"/>
            <a:ext cx="4495800" cy="411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559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95589" name="Picture 5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76600" y="6248400"/>
            <a:ext cx="3409950" cy="3143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99" grpId="0" animBg="1"/>
      <p:bldP spid="101" grpId="0" animBg="1"/>
      <p:bldP spid="102" grpId="0" animBg="1"/>
      <p:bldP spid="106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93" grpId="0" animBg="1"/>
      <p:bldP spid="115" grpId="0" animBg="1"/>
      <p:bldP spid="1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9"/>
          <p:cNvGrpSpPr/>
          <p:nvPr/>
        </p:nvGrpSpPr>
        <p:grpSpPr>
          <a:xfrm>
            <a:off x="5903913" y="1592263"/>
            <a:ext cx="2349500" cy="4344987"/>
            <a:chOff x="5903913" y="1592263"/>
            <a:chExt cx="2349500" cy="4344987"/>
          </a:xfrm>
        </p:grpSpPr>
        <p:sp>
          <p:nvSpPr>
            <p:cNvPr id="7" name="AutoShape 4"/>
            <p:cNvSpPr>
              <a:spLocks noChangeArrowheads="1"/>
            </p:cNvSpPr>
            <p:nvPr/>
          </p:nvSpPr>
          <p:spPr bwMode="auto">
            <a:xfrm>
              <a:off x="7343775" y="3633788"/>
              <a:ext cx="323850" cy="585787"/>
            </a:xfrm>
            <a:prstGeom prst="downArrow">
              <a:avLst>
                <a:gd name="adj1" fmla="val 50000"/>
                <a:gd name="adj2" fmla="val 45221"/>
              </a:avLst>
            </a:prstGeom>
            <a:solidFill>
              <a:srgbClr val="009900"/>
            </a:solidFill>
            <a:ln w="9525">
              <a:solidFill>
                <a:srgbClr val="0099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5903913" y="3033713"/>
              <a:ext cx="2339975" cy="52863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/>
                <a:t>         h2</a:t>
              </a:r>
              <a:endParaRPr lang="en-US" sz="2400"/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5976938" y="5408613"/>
              <a:ext cx="2159000" cy="52863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/>
                <a:t>      data</a:t>
              </a:r>
              <a:endParaRPr lang="en-US" sz="2400"/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5905500" y="4268788"/>
              <a:ext cx="2305050" cy="52863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/>
                <a:t>          h1</a:t>
              </a:r>
              <a:endParaRPr lang="en-US" sz="2400"/>
            </a:p>
          </p:txBody>
        </p:sp>
        <p:sp>
          <p:nvSpPr>
            <p:cNvPr id="11" name="AutoShape 8"/>
            <p:cNvSpPr>
              <a:spLocks noChangeArrowheads="1"/>
            </p:cNvSpPr>
            <p:nvPr/>
          </p:nvSpPr>
          <p:spPr bwMode="auto">
            <a:xfrm>
              <a:off x="7343775" y="4857750"/>
              <a:ext cx="323850" cy="482600"/>
            </a:xfrm>
            <a:prstGeom prst="downArrow">
              <a:avLst>
                <a:gd name="adj1" fmla="val 50000"/>
                <a:gd name="adj2" fmla="val 37255"/>
              </a:avLst>
            </a:prstGeom>
            <a:solidFill>
              <a:srgbClr val="009900"/>
            </a:solidFill>
            <a:ln w="9525">
              <a:solidFill>
                <a:srgbClr val="0099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2" name="AutoShape 9"/>
            <p:cNvSpPr>
              <a:spLocks noChangeArrowheads="1"/>
            </p:cNvSpPr>
            <p:nvPr/>
          </p:nvSpPr>
          <p:spPr bwMode="auto">
            <a:xfrm>
              <a:off x="6840538" y="2571750"/>
              <a:ext cx="323850" cy="379413"/>
            </a:xfrm>
            <a:prstGeom prst="downArrow">
              <a:avLst>
                <a:gd name="adj1" fmla="val 50000"/>
                <a:gd name="adj2" fmla="val 29289"/>
              </a:avLst>
            </a:prstGeom>
            <a:solidFill>
              <a:srgbClr val="009900"/>
            </a:solidFill>
            <a:ln w="9525">
              <a:solidFill>
                <a:srgbClr val="0099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5903913" y="1592263"/>
              <a:ext cx="2305050" cy="52863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dirty="0"/>
                <a:t>        h3</a:t>
              </a:r>
              <a:endParaRPr lang="en-US" sz="2400" dirty="0"/>
            </a:p>
          </p:txBody>
        </p:sp>
        <p:graphicFrame>
          <p:nvGraphicFramePr>
            <p:cNvPr id="14" name="Object 11"/>
            <p:cNvGraphicFramePr>
              <a:graphicFrameLocks noChangeAspect="1"/>
            </p:cNvGraphicFramePr>
            <p:nvPr/>
          </p:nvGraphicFramePr>
          <p:xfrm>
            <a:off x="7775575" y="3694113"/>
            <a:ext cx="477838" cy="455612"/>
          </p:xfrm>
          <a:graphic>
            <a:graphicData uri="http://schemas.openxmlformats.org/presentationml/2006/ole">
              <p:oleObj spid="_x0000_s196610" name="Equation" r:id="rId3" imgW="215640" imgH="215640" progId="Equation.3">
                <p:embed/>
              </p:oleObj>
            </a:graphicData>
          </a:graphic>
        </p:graphicFrame>
        <p:graphicFrame>
          <p:nvGraphicFramePr>
            <p:cNvPr id="15" name="Object 12"/>
            <p:cNvGraphicFramePr>
              <a:graphicFrameLocks noChangeAspect="1"/>
            </p:cNvGraphicFramePr>
            <p:nvPr/>
          </p:nvGraphicFramePr>
          <p:xfrm>
            <a:off x="7380288" y="2341563"/>
            <a:ext cx="476250" cy="511175"/>
          </p:xfrm>
          <a:graphic>
            <a:graphicData uri="http://schemas.openxmlformats.org/presentationml/2006/ole">
              <p:oleObj spid="_x0000_s196611" name="Equation" r:id="rId4" imgW="203040" imgH="228600" progId="Equation.3">
                <p:embed/>
              </p:oleObj>
            </a:graphicData>
          </a:graphic>
        </p:graphicFrame>
        <p:graphicFrame>
          <p:nvGraphicFramePr>
            <p:cNvPr id="16" name="Object 13"/>
            <p:cNvGraphicFramePr>
              <a:graphicFrameLocks noChangeAspect="1"/>
            </p:cNvGraphicFramePr>
            <p:nvPr/>
          </p:nvGraphicFramePr>
          <p:xfrm>
            <a:off x="7785100" y="4905375"/>
            <a:ext cx="423863" cy="457200"/>
          </p:xfrm>
          <a:graphic>
            <a:graphicData uri="http://schemas.openxmlformats.org/presentationml/2006/ole">
              <p:oleObj spid="_x0000_s196612" name="Equation" r:id="rId5" imgW="190440" imgH="215640" progId="Equation.3">
                <p:embed/>
              </p:oleObj>
            </a:graphicData>
          </a:graphic>
        </p:graphicFrame>
        <p:sp>
          <p:nvSpPr>
            <p:cNvPr id="17" name="AutoShape 14"/>
            <p:cNvSpPr>
              <a:spLocks noChangeArrowheads="1"/>
            </p:cNvSpPr>
            <p:nvPr/>
          </p:nvSpPr>
          <p:spPr bwMode="auto">
            <a:xfrm rot="10800000">
              <a:off x="6554788" y="4857750"/>
              <a:ext cx="323850" cy="484188"/>
            </a:xfrm>
            <a:prstGeom prst="downArrow">
              <a:avLst>
                <a:gd name="adj1" fmla="val 50000"/>
                <a:gd name="adj2" fmla="val 3737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8" name="AutoShape 15"/>
            <p:cNvSpPr>
              <a:spLocks noChangeArrowheads="1"/>
            </p:cNvSpPr>
            <p:nvPr/>
          </p:nvSpPr>
          <p:spPr bwMode="auto">
            <a:xfrm rot="10800000">
              <a:off x="6554788" y="3670300"/>
              <a:ext cx="323850" cy="552450"/>
            </a:xfrm>
            <a:prstGeom prst="downArrow">
              <a:avLst>
                <a:gd name="adj1" fmla="val 50000"/>
                <a:gd name="adj2" fmla="val 4264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9" name="AutoShape 16"/>
            <p:cNvSpPr>
              <a:spLocks noChangeArrowheads="1"/>
            </p:cNvSpPr>
            <p:nvPr/>
          </p:nvSpPr>
          <p:spPr bwMode="auto">
            <a:xfrm rot="10800000">
              <a:off x="6840538" y="2185988"/>
              <a:ext cx="323850" cy="379412"/>
            </a:xfrm>
            <a:prstGeom prst="downArrow">
              <a:avLst>
                <a:gd name="adj1" fmla="val 50000"/>
                <a:gd name="adj2" fmla="val 29289"/>
              </a:avLst>
            </a:prstGeom>
            <a:solidFill>
              <a:srgbClr val="009900"/>
            </a:solidFill>
            <a:ln w="9525">
              <a:solidFill>
                <a:srgbClr val="0099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</p:grpSp>
      <p:sp>
        <p:nvSpPr>
          <p:cNvPr id="21" name="Rectangle 4"/>
          <p:cNvSpPr>
            <a:spLocks noGrp="1" noChangeArrowheads="1"/>
          </p:cNvSpPr>
          <p:nvPr>
            <p:ph type="title" sz="quarter"/>
          </p:nvPr>
        </p:nvSpPr>
        <p:spPr>
          <a:xfrm>
            <a:off x="250825" y="274638"/>
            <a:ext cx="86868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Multi Layer Network</a:t>
            </a:r>
          </a:p>
        </p:txBody>
      </p:sp>
      <p:sp>
        <p:nvSpPr>
          <p:cNvPr id="1433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840093" y="3808274"/>
            <a:ext cx="38236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GB" i="1" dirty="0" smtClean="0"/>
              <a:t>     Adding another layer </a:t>
            </a:r>
            <a:r>
              <a:rPr lang="en-GB" b="1" i="1" dirty="0" smtClean="0">
                <a:solidFill>
                  <a:srgbClr val="006600"/>
                </a:solidFill>
              </a:rPr>
              <a:t>always </a:t>
            </a:r>
          </a:p>
          <a:p>
            <a:pPr lvl="1"/>
            <a:r>
              <a:rPr lang="en-GB" b="1" i="1" dirty="0" smtClean="0">
                <a:solidFill>
                  <a:srgbClr val="006600"/>
                </a:solidFill>
              </a:rPr>
              <a:t>improves the variation bound</a:t>
            </a:r>
          </a:p>
          <a:p>
            <a:pPr lvl="1"/>
            <a:r>
              <a:rPr lang="en-GB" b="1" i="1" dirty="0" smtClean="0">
                <a:solidFill>
                  <a:srgbClr val="006600"/>
                </a:solidFill>
              </a:rPr>
              <a:t>on the log-likelihood, </a:t>
            </a:r>
            <a:r>
              <a:rPr lang="en-GB" i="1" dirty="0" smtClean="0"/>
              <a:t>unless the </a:t>
            </a:r>
          </a:p>
          <a:p>
            <a:pPr lvl="1"/>
            <a:r>
              <a:rPr lang="en-GB" i="1" dirty="0" smtClean="0"/>
              <a:t>top level  RBM is already a perfect</a:t>
            </a:r>
          </a:p>
          <a:p>
            <a:pPr lvl="1"/>
            <a:r>
              <a:rPr lang="en-GB" i="1" dirty="0" smtClean="0"/>
              <a:t>model of the data it’s trained on.</a:t>
            </a:r>
          </a:p>
          <a:p>
            <a:endParaRPr lang="ru-RU" b="1" i="1" dirty="0" smtClean="0">
              <a:solidFill>
                <a:srgbClr val="006600"/>
              </a:solidFill>
            </a:endParaRPr>
          </a:p>
        </p:txBody>
      </p:sp>
      <p:grpSp>
        <p:nvGrpSpPr>
          <p:cNvPr id="3" name="Группа 84"/>
          <p:cNvGrpSpPr/>
          <p:nvPr/>
        </p:nvGrpSpPr>
        <p:grpSpPr>
          <a:xfrm>
            <a:off x="838200" y="1524000"/>
            <a:ext cx="4502258" cy="1754326"/>
            <a:chOff x="533400" y="4114800"/>
            <a:chExt cx="4502258" cy="1754326"/>
          </a:xfrm>
        </p:grpSpPr>
        <p:sp>
          <p:nvSpPr>
            <p:cNvPr id="86" name="TextBox 85"/>
            <p:cNvSpPr txBox="1"/>
            <p:nvPr/>
          </p:nvSpPr>
          <p:spPr>
            <a:xfrm>
              <a:off x="533400" y="4114800"/>
              <a:ext cx="450225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Wingdings" pitchFamily="2" charset="2"/>
                <a:buChar char="q"/>
              </a:pPr>
              <a:r>
                <a:rPr lang="en-GB" i="1" dirty="0" smtClean="0"/>
                <a:t>     After Gibbs Sampling for </a:t>
              </a:r>
            </a:p>
            <a:p>
              <a:pPr lvl="1"/>
              <a:r>
                <a:rPr lang="en-GB" i="1" dirty="0" smtClean="0"/>
                <a:t>Sufficiently long, the network</a:t>
              </a:r>
            </a:p>
            <a:p>
              <a:pPr lvl="1"/>
              <a:r>
                <a:rPr lang="en-GB" i="1" dirty="0" smtClean="0"/>
                <a:t>reaches </a:t>
              </a:r>
              <a:r>
                <a:rPr lang="en-GB" b="1" i="1" dirty="0" smtClean="0">
                  <a:solidFill>
                    <a:srgbClr val="006600"/>
                  </a:solidFill>
                </a:rPr>
                <a:t>thermal equilibrium: the </a:t>
              </a:r>
            </a:p>
            <a:p>
              <a:pPr lvl="1"/>
              <a:r>
                <a:rPr lang="en-GB" b="1" i="1" dirty="0" smtClean="0">
                  <a:solidFill>
                    <a:srgbClr val="006600"/>
                  </a:solidFill>
                </a:rPr>
                <a:t>state of            still change, but the </a:t>
              </a:r>
            </a:p>
            <a:p>
              <a:pPr lvl="1"/>
              <a:r>
                <a:rPr lang="en-GB" b="1" i="1" dirty="0" smtClean="0">
                  <a:solidFill>
                    <a:srgbClr val="006600"/>
                  </a:solidFill>
                </a:rPr>
                <a:t>probability of finding the system</a:t>
              </a:r>
            </a:p>
            <a:p>
              <a:pPr lvl="1"/>
              <a:r>
                <a:rPr lang="en-GB" b="1" i="1" dirty="0" smtClean="0">
                  <a:solidFill>
                    <a:srgbClr val="006600"/>
                  </a:solidFill>
                </a:rPr>
                <a:t>in any particular configuration does not.</a:t>
              </a:r>
              <a:endParaRPr lang="ru-RU" b="1" i="1" dirty="0" smtClean="0">
                <a:solidFill>
                  <a:srgbClr val="006600"/>
                </a:solidFill>
              </a:endParaRPr>
            </a:p>
          </p:txBody>
        </p:sp>
        <p:pic>
          <p:nvPicPr>
            <p:cNvPr id="87" name="Picture 5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922485" y="5007592"/>
              <a:ext cx="447675" cy="295275"/>
            </a:xfrm>
            <a:prstGeom prst="rect">
              <a:avLst/>
            </a:prstGeom>
            <a:noFill/>
          </p:spPr>
        </p:pic>
      </p:grpSp>
      <p:sp>
        <p:nvSpPr>
          <p:cNvPr id="23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5C4EC2-46C6-4378-A3BC-F3F2E0B5E09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4" descr="e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191000" y="1140125"/>
            <a:ext cx="3657600" cy="2746075"/>
          </a:xfrm>
          <a:noFill/>
        </p:spPr>
      </p:pic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network for the 4 squares task</a:t>
            </a:r>
          </a:p>
        </p:txBody>
      </p:sp>
      <p:pic>
        <p:nvPicPr>
          <p:cNvPr id="23" name="Picture 7" descr="s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114800" y="3714810"/>
            <a:ext cx="3962400" cy="2974915"/>
          </a:xfrm>
          <a:prstGeom prst="rect">
            <a:avLst/>
          </a:prstGeom>
          <a:noFill/>
        </p:spPr>
      </p:pic>
      <p:grpSp>
        <p:nvGrpSpPr>
          <p:cNvPr id="6" name="Группа 25"/>
          <p:cNvGrpSpPr/>
          <p:nvPr/>
        </p:nvGrpSpPr>
        <p:grpSpPr>
          <a:xfrm>
            <a:off x="663266" y="3284599"/>
            <a:ext cx="1185279" cy="742421"/>
            <a:chOff x="928662" y="1785926"/>
            <a:chExt cx="2087562" cy="1727200"/>
          </a:xfrm>
          <a:noFill/>
        </p:grpSpPr>
        <p:sp>
          <p:nvSpPr>
            <p:cNvPr id="39" name="Rectangle 13"/>
            <p:cNvSpPr>
              <a:spLocks noChangeArrowheads="1"/>
            </p:cNvSpPr>
            <p:nvPr/>
          </p:nvSpPr>
          <p:spPr bwMode="auto">
            <a:xfrm>
              <a:off x="928662" y="1785926"/>
              <a:ext cx="2087562" cy="17272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971550" y="2708275"/>
              <a:ext cx="865188" cy="733425"/>
            </a:xfrm>
            <a:custGeom>
              <a:avLst/>
              <a:gdLst>
                <a:gd name="T0" fmla="*/ 0 w 817"/>
                <a:gd name="T1" fmla="*/ 2147483647 h 462"/>
                <a:gd name="T2" fmla="*/ 2147483647 w 817"/>
                <a:gd name="T3" fmla="*/ 2147483647 h 462"/>
                <a:gd name="T4" fmla="*/ 2147483647 w 817"/>
                <a:gd name="T5" fmla="*/ 2147483647 h 462"/>
                <a:gd name="T6" fmla="*/ 2147483647 w 817"/>
                <a:gd name="T7" fmla="*/ 2147483647 h 462"/>
                <a:gd name="T8" fmla="*/ 2147483647 w 817"/>
                <a:gd name="T9" fmla="*/ 2147483647 h 462"/>
                <a:gd name="T10" fmla="*/ 2147483647 w 817"/>
                <a:gd name="T11" fmla="*/ 0 h 4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17"/>
                <a:gd name="T19" fmla="*/ 0 h 462"/>
                <a:gd name="T20" fmla="*/ 817 w 817"/>
                <a:gd name="T21" fmla="*/ 462 h 4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17" h="462">
                  <a:moveTo>
                    <a:pt x="0" y="454"/>
                  </a:moveTo>
                  <a:cubicBezTo>
                    <a:pt x="56" y="458"/>
                    <a:pt x="113" y="462"/>
                    <a:pt x="181" y="454"/>
                  </a:cubicBezTo>
                  <a:cubicBezTo>
                    <a:pt x="249" y="446"/>
                    <a:pt x="340" y="432"/>
                    <a:pt x="408" y="409"/>
                  </a:cubicBezTo>
                  <a:cubicBezTo>
                    <a:pt x="476" y="386"/>
                    <a:pt x="545" y="348"/>
                    <a:pt x="590" y="318"/>
                  </a:cubicBezTo>
                  <a:cubicBezTo>
                    <a:pt x="635" y="288"/>
                    <a:pt x="642" y="280"/>
                    <a:pt x="680" y="227"/>
                  </a:cubicBezTo>
                  <a:cubicBezTo>
                    <a:pt x="718" y="174"/>
                    <a:pt x="802" y="38"/>
                    <a:pt x="817" y="0"/>
                  </a:cubicBezTo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sz="2800" smtClean="0">
                <a:solidFill>
                  <a:srgbClr val="000000"/>
                </a:solidFill>
              </a:endParaRPr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 rot="10800000">
              <a:off x="1835150" y="1974850"/>
              <a:ext cx="1009650" cy="733425"/>
            </a:xfrm>
            <a:custGeom>
              <a:avLst/>
              <a:gdLst>
                <a:gd name="T0" fmla="*/ 0 w 817"/>
                <a:gd name="T1" fmla="*/ 2147483647 h 462"/>
                <a:gd name="T2" fmla="*/ 2147483647 w 817"/>
                <a:gd name="T3" fmla="*/ 2147483647 h 462"/>
                <a:gd name="T4" fmla="*/ 2147483647 w 817"/>
                <a:gd name="T5" fmla="*/ 2147483647 h 462"/>
                <a:gd name="T6" fmla="*/ 2147483647 w 817"/>
                <a:gd name="T7" fmla="*/ 2147483647 h 462"/>
                <a:gd name="T8" fmla="*/ 2147483647 w 817"/>
                <a:gd name="T9" fmla="*/ 2147483647 h 462"/>
                <a:gd name="T10" fmla="*/ 2147483647 w 817"/>
                <a:gd name="T11" fmla="*/ 0 h 4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17"/>
                <a:gd name="T19" fmla="*/ 0 h 462"/>
                <a:gd name="T20" fmla="*/ 817 w 817"/>
                <a:gd name="T21" fmla="*/ 462 h 4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17" h="462">
                  <a:moveTo>
                    <a:pt x="0" y="454"/>
                  </a:moveTo>
                  <a:cubicBezTo>
                    <a:pt x="56" y="458"/>
                    <a:pt x="113" y="462"/>
                    <a:pt x="181" y="454"/>
                  </a:cubicBezTo>
                  <a:cubicBezTo>
                    <a:pt x="249" y="446"/>
                    <a:pt x="340" y="432"/>
                    <a:pt x="408" y="409"/>
                  </a:cubicBezTo>
                  <a:cubicBezTo>
                    <a:pt x="476" y="386"/>
                    <a:pt x="545" y="348"/>
                    <a:pt x="590" y="318"/>
                  </a:cubicBezTo>
                  <a:cubicBezTo>
                    <a:pt x="635" y="288"/>
                    <a:pt x="642" y="280"/>
                    <a:pt x="680" y="227"/>
                  </a:cubicBezTo>
                  <a:cubicBezTo>
                    <a:pt x="718" y="174"/>
                    <a:pt x="802" y="38"/>
                    <a:pt x="817" y="0"/>
                  </a:cubicBezTo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sz="28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Группа 21"/>
          <p:cNvGrpSpPr/>
          <p:nvPr/>
        </p:nvGrpSpPr>
        <p:grpSpPr>
          <a:xfrm>
            <a:off x="2029837" y="2590800"/>
            <a:ext cx="1627763" cy="2286000"/>
            <a:chOff x="2029837" y="2590800"/>
            <a:chExt cx="1627763" cy="2286000"/>
          </a:xfrm>
        </p:grpSpPr>
        <p:sp>
          <p:nvSpPr>
            <p:cNvPr id="33" name="AutoShape 8"/>
            <p:cNvSpPr>
              <a:spLocks noChangeArrowheads="1"/>
            </p:cNvSpPr>
            <p:nvPr/>
          </p:nvSpPr>
          <p:spPr bwMode="auto">
            <a:xfrm>
              <a:off x="2546085" y="3972119"/>
              <a:ext cx="179945" cy="463860"/>
            </a:xfrm>
            <a:prstGeom prst="upArrow">
              <a:avLst>
                <a:gd name="adj1" fmla="val 50000"/>
                <a:gd name="adj2" fmla="val 3997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  <p:grpSp>
          <p:nvGrpSpPr>
            <p:cNvPr id="3" name="Группа 16"/>
            <p:cNvGrpSpPr/>
            <p:nvPr/>
          </p:nvGrpSpPr>
          <p:grpSpPr>
            <a:xfrm>
              <a:off x="2182613" y="4449998"/>
              <a:ext cx="1474987" cy="426802"/>
              <a:chOff x="3962400" y="5486400"/>
              <a:chExt cx="1689100" cy="530225"/>
            </a:xfrm>
            <a:noFill/>
          </p:grpSpPr>
          <p:sp>
            <p:nvSpPr>
              <p:cNvPr id="46" name="Rectangle 4"/>
              <p:cNvSpPr>
                <a:spLocks noChangeArrowheads="1"/>
              </p:cNvSpPr>
              <p:nvPr/>
            </p:nvSpPr>
            <p:spPr bwMode="auto">
              <a:xfrm>
                <a:off x="3962400" y="5486400"/>
                <a:ext cx="1143000" cy="530225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Text Box 10"/>
              <p:cNvSpPr txBox="1">
                <a:spLocks noChangeArrowheads="1"/>
              </p:cNvSpPr>
              <p:nvPr/>
            </p:nvSpPr>
            <p:spPr bwMode="auto">
              <a:xfrm>
                <a:off x="3994150" y="5553075"/>
                <a:ext cx="1657350" cy="276999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2 input units</a:t>
                </a:r>
              </a:p>
            </p:txBody>
          </p:sp>
        </p:grpSp>
        <p:grpSp>
          <p:nvGrpSpPr>
            <p:cNvPr id="4" name="Группа 19"/>
            <p:cNvGrpSpPr/>
            <p:nvPr/>
          </p:nvGrpSpPr>
          <p:grpSpPr>
            <a:xfrm>
              <a:off x="2029837" y="3468610"/>
              <a:ext cx="1627763" cy="495806"/>
              <a:chOff x="4267199" y="3962400"/>
              <a:chExt cx="1864052" cy="615950"/>
            </a:xfrm>
            <a:noFill/>
          </p:grpSpPr>
          <p:sp>
            <p:nvSpPr>
              <p:cNvPr id="44" name="Rectangle 6"/>
              <p:cNvSpPr>
                <a:spLocks noChangeArrowheads="1"/>
              </p:cNvSpPr>
              <p:nvPr/>
            </p:nvSpPr>
            <p:spPr bwMode="auto">
              <a:xfrm>
                <a:off x="4267199" y="3962400"/>
                <a:ext cx="1447801" cy="61595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Text Box 11"/>
              <p:cNvSpPr txBox="1">
                <a:spLocks noChangeArrowheads="1"/>
              </p:cNvSpPr>
              <p:nvPr/>
            </p:nvSpPr>
            <p:spPr bwMode="auto">
              <a:xfrm>
                <a:off x="4454853" y="4080890"/>
                <a:ext cx="1676398" cy="3441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4 logistic units</a:t>
                </a:r>
              </a:p>
            </p:txBody>
          </p:sp>
        </p:grpSp>
        <p:grpSp>
          <p:nvGrpSpPr>
            <p:cNvPr id="5" name="Группа 22"/>
            <p:cNvGrpSpPr/>
            <p:nvPr/>
          </p:nvGrpSpPr>
          <p:grpSpPr>
            <a:xfrm>
              <a:off x="2091731" y="2590800"/>
              <a:ext cx="1112001" cy="397338"/>
              <a:chOff x="4136778" y="2401978"/>
              <a:chExt cx="1273422" cy="493622"/>
            </a:xfrm>
            <a:noFill/>
          </p:grpSpPr>
          <p:sp>
            <p:nvSpPr>
              <p:cNvPr id="42" name="Rectangle 5"/>
              <p:cNvSpPr>
                <a:spLocks noChangeArrowheads="1"/>
              </p:cNvSpPr>
              <p:nvPr/>
            </p:nvSpPr>
            <p:spPr bwMode="auto">
              <a:xfrm>
                <a:off x="4179888" y="2425700"/>
                <a:ext cx="1230312" cy="46990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Text Box 12"/>
              <p:cNvSpPr txBox="1">
                <a:spLocks noChangeArrowheads="1"/>
              </p:cNvSpPr>
              <p:nvPr/>
            </p:nvSpPr>
            <p:spPr bwMode="auto">
              <a:xfrm>
                <a:off x="4136778" y="2401978"/>
                <a:ext cx="1225549" cy="3441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4 labels</a:t>
                </a:r>
              </a:p>
            </p:txBody>
          </p:sp>
        </p:grpSp>
        <p:sp>
          <p:nvSpPr>
            <p:cNvPr id="38" name="AutoShape 8"/>
            <p:cNvSpPr>
              <a:spLocks noChangeArrowheads="1"/>
            </p:cNvSpPr>
            <p:nvPr/>
          </p:nvSpPr>
          <p:spPr bwMode="auto">
            <a:xfrm>
              <a:off x="2550243" y="3004750"/>
              <a:ext cx="179945" cy="463860"/>
            </a:xfrm>
            <a:prstGeom prst="upArrow">
              <a:avLst>
                <a:gd name="adj1" fmla="val 50000"/>
                <a:gd name="adj2" fmla="val 3997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24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network for the 4 squares task</a:t>
            </a:r>
          </a:p>
        </p:txBody>
      </p:sp>
      <p:pic>
        <p:nvPicPr>
          <p:cNvPr id="31" name="Picture 4" descr="e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169534" y="1124010"/>
            <a:ext cx="3679066" cy="2762190"/>
          </a:xfrm>
          <a:prstGeom prst="rect">
            <a:avLst/>
          </a:prstGeom>
          <a:noFill/>
        </p:spPr>
      </p:pic>
      <p:pic>
        <p:nvPicPr>
          <p:cNvPr id="36" name="Picture 7" descr="s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114800" y="3714810"/>
            <a:ext cx="3962400" cy="2974915"/>
          </a:xfrm>
          <a:prstGeom prst="rect">
            <a:avLst/>
          </a:prstGeom>
          <a:noFill/>
        </p:spPr>
      </p:pic>
      <p:grpSp>
        <p:nvGrpSpPr>
          <p:cNvPr id="6" name="Группа 25"/>
          <p:cNvGrpSpPr/>
          <p:nvPr/>
        </p:nvGrpSpPr>
        <p:grpSpPr>
          <a:xfrm>
            <a:off x="663266" y="3284599"/>
            <a:ext cx="1185279" cy="742421"/>
            <a:chOff x="928662" y="1785926"/>
            <a:chExt cx="2087562" cy="1727200"/>
          </a:xfrm>
          <a:noFill/>
        </p:grpSpPr>
        <p:sp>
          <p:nvSpPr>
            <p:cNvPr id="58" name="Rectangle 13"/>
            <p:cNvSpPr>
              <a:spLocks noChangeArrowheads="1"/>
            </p:cNvSpPr>
            <p:nvPr/>
          </p:nvSpPr>
          <p:spPr bwMode="auto">
            <a:xfrm>
              <a:off x="928662" y="1785926"/>
              <a:ext cx="2087562" cy="17272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  <p:sp>
          <p:nvSpPr>
            <p:cNvPr id="59" name="Freeform 15"/>
            <p:cNvSpPr>
              <a:spLocks/>
            </p:cNvSpPr>
            <p:nvPr/>
          </p:nvSpPr>
          <p:spPr bwMode="auto">
            <a:xfrm>
              <a:off x="971550" y="2708275"/>
              <a:ext cx="865188" cy="733425"/>
            </a:xfrm>
            <a:custGeom>
              <a:avLst/>
              <a:gdLst>
                <a:gd name="T0" fmla="*/ 0 w 817"/>
                <a:gd name="T1" fmla="*/ 2147483647 h 462"/>
                <a:gd name="T2" fmla="*/ 2147483647 w 817"/>
                <a:gd name="T3" fmla="*/ 2147483647 h 462"/>
                <a:gd name="T4" fmla="*/ 2147483647 w 817"/>
                <a:gd name="T5" fmla="*/ 2147483647 h 462"/>
                <a:gd name="T6" fmla="*/ 2147483647 w 817"/>
                <a:gd name="T7" fmla="*/ 2147483647 h 462"/>
                <a:gd name="T8" fmla="*/ 2147483647 w 817"/>
                <a:gd name="T9" fmla="*/ 2147483647 h 462"/>
                <a:gd name="T10" fmla="*/ 2147483647 w 817"/>
                <a:gd name="T11" fmla="*/ 0 h 4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17"/>
                <a:gd name="T19" fmla="*/ 0 h 462"/>
                <a:gd name="T20" fmla="*/ 817 w 817"/>
                <a:gd name="T21" fmla="*/ 462 h 4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17" h="462">
                  <a:moveTo>
                    <a:pt x="0" y="454"/>
                  </a:moveTo>
                  <a:cubicBezTo>
                    <a:pt x="56" y="458"/>
                    <a:pt x="113" y="462"/>
                    <a:pt x="181" y="454"/>
                  </a:cubicBezTo>
                  <a:cubicBezTo>
                    <a:pt x="249" y="446"/>
                    <a:pt x="340" y="432"/>
                    <a:pt x="408" y="409"/>
                  </a:cubicBezTo>
                  <a:cubicBezTo>
                    <a:pt x="476" y="386"/>
                    <a:pt x="545" y="348"/>
                    <a:pt x="590" y="318"/>
                  </a:cubicBezTo>
                  <a:cubicBezTo>
                    <a:pt x="635" y="288"/>
                    <a:pt x="642" y="280"/>
                    <a:pt x="680" y="227"/>
                  </a:cubicBezTo>
                  <a:cubicBezTo>
                    <a:pt x="718" y="174"/>
                    <a:pt x="802" y="38"/>
                    <a:pt x="817" y="0"/>
                  </a:cubicBezTo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sz="2800" smtClean="0">
                <a:solidFill>
                  <a:srgbClr val="000000"/>
                </a:solidFill>
              </a:endParaRPr>
            </a:p>
          </p:txBody>
        </p:sp>
        <p:sp>
          <p:nvSpPr>
            <p:cNvPr id="60" name="Freeform 16"/>
            <p:cNvSpPr>
              <a:spLocks/>
            </p:cNvSpPr>
            <p:nvPr/>
          </p:nvSpPr>
          <p:spPr bwMode="auto">
            <a:xfrm rot="10800000">
              <a:off x="1835150" y="1974850"/>
              <a:ext cx="1009650" cy="733425"/>
            </a:xfrm>
            <a:custGeom>
              <a:avLst/>
              <a:gdLst>
                <a:gd name="T0" fmla="*/ 0 w 817"/>
                <a:gd name="T1" fmla="*/ 2147483647 h 462"/>
                <a:gd name="T2" fmla="*/ 2147483647 w 817"/>
                <a:gd name="T3" fmla="*/ 2147483647 h 462"/>
                <a:gd name="T4" fmla="*/ 2147483647 w 817"/>
                <a:gd name="T5" fmla="*/ 2147483647 h 462"/>
                <a:gd name="T6" fmla="*/ 2147483647 w 817"/>
                <a:gd name="T7" fmla="*/ 2147483647 h 462"/>
                <a:gd name="T8" fmla="*/ 2147483647 w 817"/>
                <a:gd name="T9" fmla="*/ 2147483647 h 462"/>
                <a:gd name="T10" fmla="*/ 2147483647 w 817"/>
                <a:gd name="T11" fmla="*/ 0 h 4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17"/>
                <a:gd name="T19" fmla="*/ 0 h 462"/>
                <a:gd name="T20" fmla="*/ 817 w 817"/>
                <a:gd name="T21" fmla="*/ 462 h 4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17" h="462">
                  <a:moveTo>
                    <a:pt x="0" y="454"/>
                  </a:moveTo>
                  <a:cubicBezTo>
                    <a:pt x="56" y="458"/>
                    <a:pt x="113" y="462"/>
                    <a:pt x="181" y="454"/>
                  </a:cubicBezTo>
                  <a:cubicBezTo>
                    <a:pt x="249" y="446"/>
                    <a:pt x="340" y="432"/>
                    <a:pt x="408" y="409"/>
                  </a:cubicBezTo>
                  <a:cubicBezTo>
                    <a:pt x="476" y="386"/>
                    <a:pt x="545" y="348"/>
                    <a:pt x="590" y="318"/>
                  </a:cubicBezTo>
                  <a:cubicBezTo>
                    <a:pt x="635" y="288"/>
                    <a:pt x="642" y="280"/>
                    <a:pt x="680" y="227"/>
                  </a:cubicBezTo>
                  <a:cubicBezTo>
                    <a:pt x="718" y="174"/>
                    <a:pt x="802" y="38"/>
                    <a:pt x="817" y="0"/>
                  </a:cubicBezTo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sz="28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25</a:t>
            </a:fld>
            <a:endParaRPr lang="ru-RU"/>
          </a:p>
        </p:txBody>
      </p:sp>
      <p:grpSp>
        <p:nvGrpSpPr>
          <p:cNvPr id="22" name="Группа 21"/>
          <p:cNvGrpSpPr/>
          <p:nvPr/>
        </p:nvGrpSpPr>
        <p:grpSpPr>
          <a:xfrm>
            <a:off x="2029837" y="2590800"/>
            <a:ext cx="1627763" cy="2286000"/>
            <a:chOff x="2029837" y="2590800"/>
            <a:chExt cx="1627763" cy="2286000"/>
          </a:xfrm>
        </p:grpSpPr>
        <p:sp>
          <p:nvSpPr>
            <p:cNvPr id="23" name="AutoShape 8"/>
            <p:cNvSpPr>
              <a:spLocks noChangeArrowheads="1"/>
            </p:cNvSpPr>
            <p:nvPr/>
          </p:nvSpPr>
          <p:spPr bwMode="auto">
            <a:xfrm>
              <a:off x="2546085" y="3972119"/>
              <a:ext cx="179945" cy="463860"/>
            </a:xfrm>
            <a:prstGeom prst="upArrow">
              <a:avLst>
                <a:gd name="adj1" fmla="val 50000"/>
                <a:gd name="adj2" fmla="val 3997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  <p:grpSp>
          <p:nvGrpSpPr>
            <p:cNvPr id="24" name="Группа 16"/>
            <p:cNvGrpSpPr/>
            <p:nvPr/>
          </p:nvGrpSpPr>
          <p:grpSpPr>
            <a:xfrm>
              <a:off x="2182616" y="4449998"/>
              <a:ext cx="1474988" cy="426802"/>
              <a:chOff x="3962400" y="5486400"/>
              <a:chExt cx="1689100" cy="530225"/>
            </a:xfrm>
            <a:noFill/>
          </p:grpSpPr>
          <p:sp>
            <p:nvSpPr>
              <p:cNvPr id="34" name="Rectangle 4"/>
              <p:cNvSpPr>
                <a:spLocks noChangeArrowheads="1"/>
              </p:cNvSpPr>
              <p:nvPr/>
            </p:nvSpPr>
            <p:spPr bwMode="auto">
              <a:xfrm>
                <a:off x="3962400" y="5486400"/>
                <a:ext cx="1143000" cy="530225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Text Box 10"/>
              <p:cNvSpPr txBox="1">
                <a:spLocks noChangeArrowheads="1"/>
              </p:cNvSpPr>
              <p:nvPr/>
            </p:nvSpPr>
            <p:spPr bwMode="auto">
              <a:xfrm>
                <a:off x="3994150" y="5553075"/>
                <a:ext cx="1657350" cy="276999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2 input units</a:t>
                </a:r>
              </a:p>
            </p:txBody>
          </p:sp>
        </p:grpSp>
        <p:grpSp>
          <p:nvGrpSpPr>
            <p:cNvPr id="25" name="Группа 19"/>
            <p:cNvGrpSpPr/>
            <p:nvPr/>
          </p:nvGrpSpPr>
          <p:grpSpPr>
            <a:xfrm>
              <a:off x="2029837" y="3468610"/>
              <a:ext cx="1627763" cy="495806"/>
              <a:chOff x="4267199" y="3962400"/>
              <a:chExt cx="1864052" cy="615950"/>
            </a:xfrm>
            <a:noFill/>
          </p:grpSpPr>
          <p:sp>
            <p:nvSpPr>
              <p:cNvPr id="30" name="Rectangle 6"/>
              <p:cNvSpPr>
                <a:spLocks noChangeArrowheads="1"/>
              </p:cNvSpPr>
              <p:nvPr/>
            </p:nvSpPr>
            <p:spPr bwMode="auto">
              <a:xfrm>
                <a:off x="4267199" y="3962400"/>
                <a:ext cx="1447801" cy="61595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Text Box 11"/>
              <p:cNvSpPr txBox="1">
                <a:spLocks noChangeArrowheads="1"/>
              </p:cNvSpPr>
              <p:nvPr/>
            </p:nvSpPr>
            <p:spPr bwMode="auto">
              <a:xfrm>
                <a:off x="4454853" y="4080890"/>
                <a:ext cx="1676398" cy="3441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4 logistic units</a:t>
                </a:r>
              </a:p>
            </p:txBody>
          </p:sp>
        </p:grpSp>
        <p:grpSp>
          <p:nvGrpSpPr>
            <p:cNvPr id="26" name="Группа 22"/>
            <p:cNvGrpSpPr/>
            <p:nvPr/>
          </p:nvGrpSpPr>
          <p:grpSpPr>
            <a:xfrm>
              <a:off x="2091731" y="2590800"/>
              <a:ext cx="1112001" cy="397338"/>
              <a:chOff x="4136778" y="2401978"/>
              <a:chExt cx="1273422" cy="493622"/>
            </a:xfrm>
            <a:noFill/>
          </p:grpSpPr>
          <p:sp>
            <p:nvSpPr>
              <p:cNvPr id="28" name="Rectangle 5"/>
              <p:cNvSpPr>
                <a:spLocks noChangeArrowheads="1"/>
              </p:cNvSpPr>
              <p:nvPr/>
            </p:nvSpPr>
            <p:spPr bwMode="auto">
              <a:xfrm>
                <a:off x="4179888" y="2425700"/>
                <a:ext cx="1230312" cy="46990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Text Box 12"/>
              <p:cNvSpPr txBox="1">
                <a:spLocks noChangeArrowheads="1"/>
              </p:cNvSpPr>
              <p:nvPr/>
            </p:nvSpPr>
            <p:spPr bwMode="auto">
              <a:xfrm>
                <a:off x="4136778" y="2401978"/>
                <a:ext cx="1225549" cy="3441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4 labels</a:t>
                </a:r>
              </a:p>
            </p:txBody>
          </p:sp>
        </p:grpSp>
        <p:sp>
          <p:nvSpPr>
            <p:cNvPr id="27" name="AutoShape 8"/>
            <p:cNvSpPr>
              <a:spLocks noChangeArrowheads="1"/>
            </p:cNvSpPr>
            <p:nvPr/>
          </p:nvSpPr>
          <p:spPr bwMode="auto">
            <a:xfrm>
              <a:off x="2550243" y="3004750"/>
              <a:ext cx="179945" cy="463860"/>
            </a:xfrm>
            <a:prstGeom prst="upArrow">
              <a:avLst>
                <a:gd name="adj1" fmla="val 50000"/>
                <a:gd name="adj2" fmla="val 3997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network for the 4 squares task</a:t>
            </a:r>
          </a:p>
        </p:txBody>
      </p:sp>
      <p:pic>
        <p:nvPicPr>
          <p:cNvPr id="26" name="Picture 7" descr="s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114800" y="3714810"/>
            <a:ext cx="3962400" cy="2974915"/>
          </a:xfrm>
          <a:prstGeom prst="rect">
            <a:avLst/>
          </a:prstGeom>
          <a:noFill/>
        </p:spPr>
      </p:pic>
      <p:pic>
        <p:nvPicPr>
          <p:cNvPr id="33" name="Picture 4" descr="e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191000" y="1140125"/>
            <a:ext cx="3657600" cy="2746075"/>
          </a:xfrm>
          <a:noFill/>
        </p:spPr>
      </p:pic>
      <p:grpSp>
        <p:nvGrpSpPr>
          <p:cNvPr id="6" name="Группа 25"/>
          <p:cNvGrpSpPr/>
          <p:nvPr/>
        </p:nvGrpSpPr>
        <p:grpSpPr>
          <a:xfrm>
            <a:off x="663266" y="3284599"/>
            <a:ext cx="1185279" cy="742421"/>
            <a:chOff x="928662" y="1785926"/>
            <a:chExt cx="2087562" cy="1727200"/>
          </a:xfrm>
          <a:noFill/>
        </p:grpSpPr>
        <p:sp>
          <p:nvSpPr>
            <p:cNvPr id="29" name="Rectangle 13"/>
            <p:cNvSpPr>
              <a:spLocks noChangeArrowheads="1"/>
            </p:cNvSpPr>
            <p:nvPr/>
          </p:nvSpPr>
          <p:spPr bwMode="auto">
            <a:xfrm>
              <a:off x="928662" y="1785926"/>
              <a:ext cx="2087562" cy="17272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  <p:sp>
          <p:nvSpPr>
            <p:cNvPr id="30" name="Freeform 15"/>
            <p:cNvSpPr>
              <a:spLocks/>
            </p:cNvSpPr>
            <p:nvPr/>
          </p:nvSpPr>
          <p:spPr bwMode="auto">
            <a:xfrm>
              <a:off x="971550" y="2708275"/>
              <a:ext cx="865188" cy="733425"/>
            </a:xfrm>
            <a:custGeom>
              <a:avLst/>
              <a:gdLst>
                <a:gd name="T0" fmla="*/ 0 w 817"/>
                <a:gd name="T1" fmla="*/ 2147483647 h 462"/>
                <a:gd name="T2" fmla="*/ 2147483647 w 817"/>
                <a:gd name="T3" fmla="*/ 2147483647 h 462"/>
                <a:gd name="T4" fmla="*/ 2147483647 w 817"/>
                <a:gd name="T5" fmla="*/ 2147483647 h 462"/>
                <a:gd name="T6" fmla="*/ 2147483647 w 817"/>
                <a:gd name="T7" fmla="*/ 2147483647 h 462"/>
                <a:gd name="T8" fmla="*/ 2147483647 w 817"/>
                <a:gd name="T9" fmla="*/ 2147483647 h 462"/>
                <a:gd name="T10" fmla="*/ 2147483647 w 817"/>
                <a:gd name="T11" fmla="*/ 0 h 4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17"/>
                <a:gd name="T19" fmla="*/ 0 h 462"/>
                <a:gd name="T20" fmla="*/ 817 w 817"/>
                <a:gd name="T21" fmla="*/ 462 h 4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17" h="462">
                  <a:moveTo>
                    <a:pt x="0" y="454"/>
                  </a:moveTo>
                  <a:cubicBezTo>
                    <a:pt x="56" y="458"/>
                    <a:pt x="113" y="462"/>
                    <a:pt x="181" y="454"/>
                  </a:cubicBezTo>
                  <a:cubicBezTo>
                    <a:pt x="249" y="446"/>
                    <a:pt x="340" y="432"/>
                    <a:pt x="408" y="409"/>
                  </a:cubicBezTo>
                  <a:cubicBezTo>
                    <a:pt x="476" y="386"/>
                    <a:pt x="545" y="348"/>
                    <a:pt x="590" y="318"/>
                  </a:cubicBezTo>
                  <a:cubicBezTo>
                    <a:pt x="635" y="288"/>
                    <a:pt x="642" y="280"/>
                    <a:pt x="680" y="227"/>
                  </a:cubicBezTo>
                  <a:cubicBezTo>
                    <a:pt x="718" y="174"/>
                    <a:pt x="802" y="38"/>
                    <a:pt x="817" y="0"/>
                  </a:cubicBezTo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sz="2800" smtClean="0">
                <a:solidFill>
                  <a:srgbClr val="000000"/>
                </a:solidFill>
              </a:endParaRPr>
            </a:p>
          </p:txBody>
        </p:sp>
        <p:sp>
          <p:nvSpPr>
            <p:cNvPr id="31" name="Freeform 16"/>
            <p:cNvSpPr>
              <a:spLocks/>
            </p:cNvSpPr>
            <p:nvPr/>
          </p:nvSpPr>
          <p:spPr bwMode="auto">
            <a:xfrm rot="10800000">
              <a:off x="1835150" y="1974850"/>
              <a:ext cx="1009650" cy="733425"/>
            </a:xfrm>
            <a:custGeom>
              <a:avLst/>
              <a:gdLst>
                <a:gd name="T0" fmla="*/ 0 w 817"/>
                <a:gd name="T1" fmla="*/ 2147483647 h 462"/>
                <a:gd name="T2" fmla="*/ 2147483647 w 817"/>
                <a:gd name="T3" fmla="*/ 2147483647 h 462"/>
                <a:gd name="T4" fmla="*/ 2147483647 w 817"/>
                <a:gd name="T5" fmla="*/ 2147483647 h 462"/>
                <a:gd name="T6" fmla="*/ 2147483647 w 817"/>
                <a:gd name="T7" fmla="*/ 2147483647 h 462"/>
                <a:gd name="T8" fmla="*/ 2147483647 w 817"/>
                <a:gd name="T9" fmla="*/ 2147483647 h 462"/>
                <a:gd name="T10" fmla="*/ 2147483647 w 817"/>
                <a:gd name="T11" fmla="*/ 0 h 4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17"/>
                <a:gd name="T19" fmla="*/ 0 h 462"/>
                <a:gd name="T20" fmla="*/ 817 w 817"/>
                <a:gd name="T21" fmla="*/ 462 h 4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17" h="462">
                  <a:moveTo>
                    <a:pt x="0" y="454"/>
                  </a:moveTo>
                  <a:cubicBezTo>
                    <a:pt x="56" y="458"/>
                    <a:pt x="113" y="462"/>
                    <a:pt x="181" y="454"/>
                  </a:cubicBezTo>
                  <a:cubicBezTo>
                    <a:pt x="249" y="446"/>
                    <a:pt x="340" y="432"/>
                    <a:pt x="408" y="409"/>
                  </a:cubicBezTo>
                  <a:cubicBezTo>
                    <a:pt x="476" y="386"/>
                    <a:pt x="545" y="348"/>
                    <a:pt x="590" y="318"/>
                  </a:cubicBezTo>
                  <a:cubicBezTo>
                    <a:pt x="635" y="288"/>
                    <a:pt x="642" y="280"/>
                    <a:pt x="680" y="227"/>
                  </a:cubicBezTo>
                  <a:cubicBezTo>
                    <a:pt x="718" y="174"/>
                    <a:pt x="802" y="38"/>
                    <a:pt x="817" y="0"/>
                  </a:cubicBezTo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sz="28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26</a:t>
            </a:fld>
            <a:endParaRPr lang="ru-RU"/>
          </a:p>
        </p:txBody>
      </p:sp>
      <p:grpSp>
        <p:nvGrpSpPr>
          <p:cNvPr id="23" name="Группа 22"/>
          <p:cNvGrpSpPr/>
          <p:nvPr/>
        </p:nvGrpSpPr>
        <p:grpSpPr>
          <a:xfrm>
            <a:off x="2029837" y="2590800"/>
            <a:ext cx="1627763" cy="2286000"/>
            <a:chOff x="2029837" y="2590800"/>
            <a:chExt cx="1627763" cy="2286000"/>
          </a:xfrm>
        </p:grpSpPr>
        <p:sp>
          <p:nvSpPr>
            <p:cNvPr id="24" name="AutoShape 8"/>
            <p:cNvSpPr>
              <a:spLocks noChangeArrowheads="1"/>
            </p:cNvSpPr>
            <p:nvPr/>
          </p:nvSpPr>
          <p:spPr bwMode="auto">
            <a:xfrm>
              <a:off x="2546085" y="3972119"/>
              <a:ext cx="179945" cy="463860"/>
            </a:xfrm>
            <a:prstGeom prst="upArrow">
              <a:avLst>
                <a:gd name="adj1" fmla="val 50000"/>
                <a:gd name="adj2" fmla="val 3997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  <p:grpSp>
          <p:nvGrpSpPr>
            <p:cNvPr id="25" name="Группа 16"/>
            <p:cNvGrpSpPr/>
            <p:nvPr/>
          </p:nvGrpSpPr>
          <p:grpSpPr>
            <a:xfrm>
              <a:off x="2182616" y="4449998"/>
              <a:ext cx="1474988" cy="426802"/>
              <a:chOff x="3962400" y="5486400"/>
              <a:chExt cx="1689100" cy="530225"/>
            </a:xfrm>
            <a:noFill/>
          </p:grpSpPr>
          <p:sp>
            <p:nvSpPr>
              <p:cNvPr id="45" name="Rectangle 4"/>
              <p:cNvSpPr>
                <a:spLocks noChangeArrowheads="1"/>
              </p:cNvSpPr>
              <p:nvPr/>
            </p:nvSpPr>
            <p:spPr bwMode="auto">
              <a:xfrm>
                <a:off x="3962400" y="5486400"/>
                <a:ext cx="1143000" cy="530225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Text Box 10"/>
              <p:cNvSpPr txBox="1">
                <a:spLocks noChangeArrowheads="1"/>
              </p:cNvSpPr>
              <p:nvPr/>
            </p:nvSpPr>
            <p:spPr bwMode="auto">
              <a:xfrm>
                <a:off x="3994150" y="5553075"/>
                <a:ext cx="1657350" cy="276999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2 input units</a:t>
                </a:r>
              </a:p>
            </p:txBody>
          </p:sp>
        </p:grpSp>
        <p:grpSp>
          <p:nvGrpSpPr>
            <p:cNvPr id="27" name="Группа 19"/>
            <p:cNvGrpSpPr/>
            <p:nvPr/>
          </p:nvGrpSpPr>
          <p:grpSpPr>
            <a:xfrm>
              <a:off x="2029837" y="3468610"/>
              <a:ext cx="1627763" cy="495806"/>
              <a:chOff x="4267199" y="3962400"/>
              <a:chExt cx="1864052" cy="615950"/>
            </a:xfrm>
            <a:noFill/>
          </p:grpSpPr>
          <p:sp>
            <p:nvSpPr>
              <p:cNvPr id="43" name="Rectangle 6"/>
              <p:cNvSpPr>
                <a:spLocks noChangeArrowheads="1"/>
              </p:cNvSpPr>
              <p:nvPr/>
            </p:nvSpPr>
            <p:spPr bwMode="auto">
              <a:xfrm>
                <a:off x="4267199" y="3962400"/>
                <a:ext cx="1447801" cy="61595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Text Box 11"/>
              <p:cNvSpPr txBox="1">
                <a:spLocks noChangeArrowheads="1"/>
              </p:cNvSpPr>
              <p:nvPr/>
            </p:nvSpPr>
            <p:spPr bwMode="auto">
              <a:xfrm>
                <a:off x="4454853" y="4080890"/>
                <a:ext cx="1676398" cy="3441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4 logistic units</a:t>
                </a:r>
              </a:p>
            </p:txBody>
          </p:sp>
        </p:grpSp>
        <p:grpSp>
          <p:nvGrpSpPr>
            <p:cNvPr id="35" name="Группа 22"/>
            <p:cNvGrpSpPr/>
            <p:nvPr/>
          </p:nvGrpSpPr>
          <p:grpSpPr>
            <a:xfrm>
              <a:off x="2091731" y="2590800"/>
              <a:ext cx="1112001" cy="397338"/>
              <a:chOff x="4136778" y="2401978"/>
              <a:chExt cx="1273422" cy="493622"/>
            </a:xfrm>
            <a:noFill/>
          </p:grpSpPr>
          <p:sp>
            <p:nvSpPr>
              <p:cNvPr id="41" name="Rectangle 5"/>
              <p:cNvSpPr>
                <a:spLocks noChangeArrowheads="1"/>
              </p:cNvSpPr>
              <p:nvPr/>
            </p:nvSpPr>
            <p:spPr bwMode="auto">
              <a:xfrm>
                <a:off x="4179888" y="2425700"/>
                <a:ext cx="1230312" cy="46990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Text Box 12"/>
              <p:cNvSpPr txBox="1">
                <a:spLocks noChangeArrowheads="1"/>
              </p:cNvSpPr>
              <p:nvPr/>
            </p:nvSpPr>
            <p:spPr bwMode="auto">
              <a:xfrm>
                <a:off x="4136778" y="2401978"/>
                <a:ext cx="1225549" cy="3441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4 labels</a:t>
                </a:r>
              </a:p>
            </p:txBody>
          </p:sp>
        </p:grpSp>
        <p:sp>
          <p:nvSpPr>
            <p:cNvPr id="40" name="AutoShape 8"/>
            <p:cNvSpPr>
              <a:spLocks noChangeArrowheads="1"/>
            </p:cNvSpPr>
            <p:nvPr/>
          </p:nvSpPr>
          <p:spPr bwMode="auto">
            <a:xfrm>
              <a:off x="2550243" y="3004750"/>
              <a:ext cx="179945" cy="463860"/>
            </a:xfrm>
            <a:prstGeom prst="upArrow">
              <a:avLst>
                <a:gd name="adj1" fmla="val 50000"/>
                <a:gd name="adj2" fmla="val 3997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network for the 4 squares task</a:t>
            </a:r>
          </a:p>
        </p:txBody>
      </p:sp>
      <p:pic>
        <p:nvPicPr>
          <p:cNvPr id="34" name="Picture 7" descr="s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114800" y="3714810"/>
            <a:ext cx="3962400" cy="2974915"/>
          </a:xfrm>
          <a:prstGeom prst="rect">
            <a:avLst/>
          </a:prstGeom>
          <a:noFill/>
        </p:spPr>
      </p:pic>
      <p:pic>
        <p:nvPicPr>
          <p:cNvPr id="35" name="Picture 12" descr="e5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190680" y="1139885"/>
            <a:ext cx="3657920" cy="2746315"/>
          </a:xfrm>
          <a:noFill/>
        </p:spPr>
      </p:pic>
      <p:grpSp>
        <p:nvGrpSpPr>
          <p:cNvPr id="6" name="Группа 25"/>
          <p:cNvGrpSpPr/>
          <p:nvPr/>
        </p:nvGrpSpPr>
        <p:grpSpPr>
          <a:xfrm>
            <a:off x="663266" y="3284599"/>
            <a:ext cx="1185279" cy="742421"/>
            <a:chOff x="928662" y="1785926"/>
            <a:chExt cx="2087562" cy="1727200"/>
          </a:xfrm>
          <a:noFill/>
        </p:grpSpPr>
        <p:sp>
          <p:nvSpPr>
            <p:cNvPr id="28" name="Rectangle 13"/>
            <p:cNvSpPr>
              <a:spLocks noChangeArrowheads="1"/>
            </p:cNvSpPr>
            <p:nvPr/>
          </p:nvSpPr>
          <p:spPr bwMode="auto">
            <a:xfrm>
              <a:off x="928662" y="1785926"/>
              <a:ext cx="2087562" cy="17272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  <p:sp>
          <p:nvSpPr>
            <p:cNvPr id="29" name="Freeform 15"/>
            <p:cNvSpPr>
              <a:spLocks/>
            </p:cNvSpPr>
            <p:nvPr/>
          </p:nvSpPr>
          <p:spPr bwMode="auto">
            <a:xfrm>
              <a:off x="971550" y="2708275"/>
              <a:ext cx="865188" cy="733425"/>
            </a:xfrm>
            <a:custGeom>
              <a:avLst/>
              <a:gdLst>
                <a:gd name="T0" fmla="*/ 0 w 817"/>
                <a:gd name="T1" fmla="*/ 2147483647 h 462"/>
                <a:gd name="T2" fmla="*/ 2147483647 w 817"/>
                <a:gd name="T3" fmla="*/ 2147483647 h 462"/>
                <a:gd name="T4" fmla="*/ 2147483647 w 817"/>
                <a:gd name="T5" fmla="*/ 2147483647 h 462"/>
                <a:gd name="T6" fmla="*/ 2147483647 w 817"/>
                <a:gd name="T7" fmla="*/ 2147483647 h 462"/>
                <a:gd name="T8" fmla="*/ 2147483647 w 817"/>
                <a:gd name="T9" fmla="*/ 2147483647 h 462"/>
                <a:gd name="T10" fmla="*/ 2147483647 w 817"/>
                <a:gd name="T11" fmla="*/ 0 h 4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17"/>
                <a:gd name="T19" fmla="*/ 0 h 462"/>
                <a:gd name="T20" fmla="*/ 817 w 817"/>
                <a:gd name="T21" fmla="*/ 462 h 4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17" h="462">
                  <a:moveTo>
                    <a:pt x="0" y="454"/>
                  </a:moveTo>
                  <a:cubicBezTo>
                    <a:pt x="56" y="458"/>
                    <a:pt x="113" y="462"/>
                    <a:pt x="181" y="454"/>
                  </a:cubicBezTo>
                  <a:cubicBezTo>
                    <a:pt x="249" y="446"/>
                    <a:pt x="340" y="432"/>
                    <a:pt x="408" y="409"/>
                  </a:cubicBezTo>
                  <a:cubicBezTo>
                    <a:pt x="476" y="386"/>
                    <a:pt x="545" y="348"/>
                    <a:pt x="590" y="318"/>
                  </a:cubicBezTo>
                  <a:cubicBezTo>
                    <a:pt x="635" y="288"/>
                    <a:pt x="642" y="280"/>
                    <a:pt x="680" y="227"/>
                  </a:cubicBezTo>
                  <a:cubicBezTo>
                    <a:pt x="718" y="174"/>
                    <a:pt x="802" y="38"/>
                    <a:pt x="817" y="0"/>
                  </a:cubicBezTo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sz="2800" smtClean="0">
                <a:solidFill>
                  <a:srgbClr val="000000"/>
                </a:solidFill>
              </a:endParaRPr>
            </a:p>
          </p:txBody>
        </p:sp>
        <p:sp>
          <p:nvSpPr>
            <p:cNvPr id="30" name="Freeform 16"/>
            <p:cNvSpPr>
              <a:spLocks/>
            </p:cNvSpPr>
            <p:nvPr/>
          </p:nvSpPr>
          <p:spPr bwMode="auto">
            <a:xfrm rot="10800000">
              <a:off x="1835150" y="1974850"/>
              <a:ext cx="1009650" cy="733425"/>
            </a:xfrm>
            <a:custGeom>
              <a:avLst/>
              <a:gdLst>
                <a:gd name="T0" fmla="*/ 0 w 817"/>
                <a:gd name="T1" fmla="*/ 2147483647 h 462"/>
                <a:gd name="T2" fmla="*/ 2147483647 w 817"/>
                <a:gd name="T3" fmla="*/ 2147483647 h 462"/>
                <a:gd name="T4" fmla="*/ 2147483647 w 817"/>
                <a:gd name="T5" fmla="*/ 2147483647 h 462"/>
                <a:gd name="T6" fmla="*/ 2147483647 w 817"/>
                <a:gd name="T7" fmla="*/ 2147483647 h 462"/>
                <a:gd name="T8" fmla="*/ 2147483647 w 817"/>
                <a:gd name="T9" fmla="*/ 2147483647 h 462"/>
                <a:gd name="T10" fmla="*/ 2147483647 w 817"/>
                <a:gd name="T11" fmla="*/ 0 h 4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17"/>
                <a:gd name="T19" fmla="*/ 0 h 462"/>
                <a:gd name="T20" fmla="*/ 817 w 817"/>
                <a:gd name="T21" fmla="*/ 462 h 4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17" h="462">
                  <a:moveTo>
                    <a:pt x="0" y="454"/>
                  </a:moveTo>
                  <a:cubicBezTo>
                    <a:pt x="56" y="458"/>
                    <a:pt x="113" y="462"/>
                    <a:pt x="181" y="454"/>
                  </a:cubicBezTo>
                  <a:cubicBezTo>
                    <a:pt x="249" y="446"/>
                    <a:pt x="340" y="432"/>
                    <a:pt x="408" y="409"/>
                  </a:cubicBezTo>
                  <a:cubicBezTo>
                    <a:pt x="476" y="386"/>
                    <a:pt x="545" y="348"/>
                    <a:pt x="590" y="318"/>
                  </a:cubicBezTo>
                  <a:cubicBezTo>
                    <a:pt x="635" y="288"/>
                    <a:pt x="642" y="280"/>
                    <a:pt x="680" y="227"/>
                  </a:cubicBezTo>
                  <a:cubicBezTo>
                    <a:pt x="718" y="174"/>
                    <a:pt x="802" y="38"/>
                    <a:pt x="817" y="0"/>
                  </a:cubicBezTo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sz="28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27</a:t>
            </a:fld>
            <a:endParaRPr lang="ru-RU"/>
          </a:p>
        </p:txBody>
      </p:sp>
      <p:grpSp>
        <p:nvGrpSpPr>
          <p:cNvPr id="23" name="Группа 22"/>
          <p:cNvGrpSpPr/>
          <p:nvPr/>
        </p:nvGrpSpPr>
        <p:grpSpPr>
          <a:xfrm>
            <a:off x="2029837" y="2590800"/>
            <a:ext cx="1627763" cy="2286000"/>
            <a:chOff x="2029837" y="2590800"/>
            <a:chExt cx="1627763" cy="2286000"/>
          </a:xfrm>
        </p:grpSpPr>
        <p:sp>
          <p:nvSpPr>
            <p:cNvPr id="24" name="AutoShape 8"/>
            <p:cNvSpPr>
              <a:spLocks noChangeArrowheads="1"/>
            </p:cNvSpPr>
            <p:nvPr/>
          </p:nvSpPr>
          <p:spPr bwMode="auto">
            <a:xfrm>
              <a:off x="2546085" y="3972119"/>
              <a:ext cx="179945" cy="463860"/>
            </a:xfrm>
            <a:prstGeom prst="upArrow">
              <a:avLst>
                <a:gd name="adj1" fmla="val 50000"/>
                <a:gd name="adj2" fmla="val 3997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  <p:grpSp>
          <p:nvGrpSpPr>
            <p:cNvPr id="25" name="Группа 16"/>
            <p:cNvGrpSpPr/>
            <p:nvPr/>
          </p:nvGrpSpPr>
          <p:grpSpPr>
            <a:xfrm>
              <a:off x="2182616" y="4449998"/>
              <a:ext cx="1474988" cy="426802"/>
              <a:chOff x="3962400" y="5486400"/>
              <a:chExt cx="1689100" cy="530225"/>
            </a:xfrm>
            <a:noFill/>
          </p:grpSpPr>
          <p:sp>
            <p:nvSpPr>
              <p:cNvPr id="46" name="Rectangle 4"/>
              <p:cNvSpPr>
                <a:spLocks noChangeArrowheads="1"/>
              </p:cNvSpPr>
              <p:nvPr/>
            </p:nvSpPr>
            <p:spPr bwMode="auto">
              <a:xfrm>
                <a:off x="3962400" y="5486400"/>
                <a:ext cx="1143000" cy="530225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Text Box 10"/>
              <p:cNvSpPr txBox="1">
                <a:spLocks noChangeArrowheads="1"/>
              </p:cNvSpPr>
              <p:nvPr/>
            </p:nvSpPr>
            <p:spPr bwMode="auto">
              <a:xfrm>
                <a:off x="3994150" y="5553075"/>
                <a:ext cx="1657350" cy="276999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2 input units</a:t>
                </a:r>
              </a:p>
            </p:txBody>
          </p:sp>
        </p:grpSp>
        <p:grpSp>
          <p:nvGrpSpPr>
            <p:cNvPr id="26" name="Группа 19"/>
            <p:cNvGrpSpPr/>
            <p:nvPr/>
          </p:nvGrpSpPr>
          <p:grpSpPr>
            <a:xfrm>
              <a:off x="2029837" y="3468610"/>
              <a:ext cx="1627763" cy="495806"/>
              <a:chOff x="4267199" y="3962400"/>
              <a:chExt cx="1864052" cy="615950"/>
            </a:xfrm>
            <a:noFill/>
          </p:grpSpPr>
          <p:sp>
            <p:nvSpPr>
              <p:cNvPr id="44" name="Rectangle 6"/>
              <p:cNvSpPr>
                <a:spLocks noChangeArrowheads="1"/>
              </p:cNvSpPr>
              <p:nvPr/>
            </p:nvSpPr>
            <p:spPr bwMode="auto">
              <a:xfrm>
                <a:off x="4267199" y="3962400"/>
                <a:ext cx="1447801" cy="61595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Text Box 11"/>
              <p:cNvSpPr txBox="1">
                <a:spLocks noChangeArrowheads="1"/>
              </p:cNvSpPr>
              <p:nvPr/>
            </p:nvSpPr>
            <p:spPr bwMode="auto">
              <a:xfrm>
                <a:off x="4454853" y="4080890"/>
                <a:ext cx="1676398" cy="3441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4 logistic units</a:t>
                </a:r>
              </a:p>
            </p:txBody>
          </p:sp>
        </p:grpSp>
        <p:grpSp>
          <p:nvGrpSpPr>
            <p:cNvPr id="37" name="Группа 22"/>
            <p:cNvGrpSpPr/>
            <p:nvPr/>
          </p:nvGrpSpPr>
          <p:grpSpPr>
            <a:xfrm>
              <a:off x="2091731" y="2590800"/>
              <a:ext cx="1112001" cy="397338"/>
              <a:chOff x="4136778" y="2401978"/>
              <a:chExt cx="1273422" cy="493622"/>
            </a:xfrm>
            <a:noFill/>
          </p:grpSpPr>
          <p:sp>
            <p:nvSpPr>
              <p:cNvPr id="42" name="Rectangle 5"/>
              <p:cNvSpPr>
                <a:spLocks noChangeArrowheads="1"/>
              </p:cNvSpPr>
              <p:nvPr/>
            </p:nvSpPr>
            <p:spPr bwMode="auto">
              <a:xfrm>
                <a:off x="4179888" y="2425700"/>
                <a:ext cx="1230312" cy="46990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Text Box 12"/>
              <p:cNvSpPr txBox="1">
                <a:spLocks noChangeArrowheads="1"/>
              </p:cNvSpPr>
              <p:nvPr/>
            </p:nvSpPr>
            <p:spPr bwMode="auto">
              <a:xfrm>
                <a:off x="4136778" y="2401978"/>
                <a:ext cx="1225549" cy="3441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4 labels</a:t>
                </a:r>
              </a:p>
            </p:txBody>
          </p:sp>
        </p:grpSp>
        <p:sp>
          <p:nvSpPr>
            <p:cNvPr id="41" name="AutoShape 8"/>
            <p:cNvSpPr>
              <a:spLocks noChangeArrowheads="1"/>
            </p:cNvSpPr>
            <p:nvPr/>
          </p:nvSpPr>
          <p:spPr bwMode="auto">
            <a:xfrm>
              <a:off x="2550243" y="3004750"/>
              <a:ext cx="179945" cy="463860"/>
            </a:xfrm>
            <a:prstGeom prst="upArrow">
              <a:avLst>
                <a:gd name="adj1" fmla="val 50000"/>
                <a:gd name="adj2" fmla="val 3997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network for the 4 squares task</a:t>
            </a:r>
          </a:p>
        </p:txBody>
      </p:sp>
      <p:pic>
        <p:nvPicPr>
          <p:cNvPr id="26" name="Picture 7" descr="s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114800" y="3714810"/>
            <a:ext cx="3962400" cy="2974915"/>
          </a:xfrm>
          <a:prstGeom prst="rect">
            <a:avLst/>
          </a:prstGeom>
          <a:noFill/>
        </p:spPr>
      </p:pic>
      <p:pic>
        <p:nvPicPr>
          <p:cNvPr id="33" name="Picture 4" descr="e6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191000" y="1140125"/>
            <a:ext cx="3657600" cy="2746075"/>
          </a:xfrm>
          <a:noFill/>
        </p:spPr>
      </p:pic>
      <p:grpSp>
        <p:nvGrpSpPr>
          <p:cNvPr id="6" name="Группа 25"/>
          <p:cNvGrpSpPr/>
          <p:nvPr/>
        </p:nvGrpSpPr>
        <p:grpSpPr>
          <a:xfrm>
            <a:off x="663266" y="3284599"/>
            <a:ext cx="1185279" cy="742421"/>
            <a:chOff x="928662" y="1785926"/>
            <a:chExt cx="2087562" cy="1727200"/>
          </a:xfrm>
          <a:noFill/>
        </p:grpSpPr>
        <p:sp>
          <p:nvSpPr>
            <p:cNvPr id="29" name="Rectangle 13"/>
            <p:cNvSpPr>
              <a:spLocks noChangeArrowheads="1"/>
            </p:cNvSpPr>
            <p:nvPr/>
          </p:nvSpPr>
          <p:spPr bwMode="auto">
            <a:xfrm>
              <a:off x="928662" y="1785926"/>
              <a:ext cx="2087562" cy="17272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  <p:sp>
          <p:nvSpPr>
            <p:cNvPr id="30" name="Freeform 15"/>
            <p:cNvSpPr>
              <a:spLocks/>
            </p:cNvSpPr>
            <p:nvPr/>
          </p:nvSpPr>
          <p:spPr bwMode="auto">
            <a:xfrm>
              <a:off x="971550" y="2708275"/>
              <a:ext cx="865188" cy="733425"/>
            </a:xfrm>
            <a:custGeom>
              <a:avLst/>
              <a:gdLst>
                <a:gd name="T0" fmla="*/ 0 w 817"/>
                <a:gd name="T1" fmla="*/ 2147483647 h 462"/>
                <a:gd name="T2" fmla="*/ 2147483647 w 817"/>
                <a:gd name="T3" fmla="*/ 2147483647 h 462"/>
                <a:gd name="T4" fmla="*/ 2147483647 w 817"/>
                <a:gd name="T5" fmla="*/ 2147483647 h 462"/>
                <a:gd name="T6" fmla="*/ 2147483647 w 817"/>
                <a:gd name="T7" fmla="*/ 2147483647 h 462"/>
                <a:gd name="T8" fmla="*/ 2147483647 w 817"/>
                <a:gd name="T9" fmla="*/ 2147483647 h 462"/>
                <a:gd name="T10" fmla="*/ 2147483647 w 817"/>
                <a:gd name="T11" fmla="*/ 0 h 4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17"/>
                <a:gd name="T19" fmla="*/ 0 h 462"/>
                <a:gd name="T20" fmla="*/ 817 w 817"/>
                <a:gd name="T21" fmla="*/ 462 h 4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17" h="462">
                  <a:moveTo>
                    <a:pt x="0" y="454"/>
                  </a:moveTo>
                  <a:cubicBezTo>
                    <a:pt x="56" y="458"/>
                    <a:pt x="113" y="462"/>
                    <a:pt x="181" y="454"/>
                  </a:cubicBezTo>
                  <a:cubicBezTo>
                    <a:pt x="249" y="446"/>
                    <a:pt x="340" y="432"/>
                    <a:pt x="408" y="409"/>
                  </a:cubicBezTo>
                  <a:cubicBezTo>
                    <a:pt x="476" y="386"/>
                    <a:pt x="545" y="348"/>
                    <a:pt x="590" y="318"/>
                  </a:cubicBezTo>
                  <a:cubicBezTo>
                    <a:pt x="635" y="288"/>
                    <a:pt x="642" y="280"/>
                    <a:pt x="680" y="227"/>
                  </a:cubicBezTo>
                  <a:cubicBezTo>
                    <a:pt x="718" y="174"/>
                    <a:pt x="802" y="38"/>
                    <a:pt x="817" y="0"/>
                  </a:cubicBezTo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sz="2800" smtClean="0">
                <a:solidFill>
                  <a:srgbClr val="000000"/>
                </a:solidFill>
              </a:endParaRPr>
            </a:p>
          </p:txBody>
        </p:sp>
        <p:sp>
          <p:nvSpPr>
            <p:cNvPr id="31" name="Freeform 16"/>
            <p:cNvSpPr>
              <a:spLocks/>
            </p:cNvSpPr>
            <p:nvPr/>
          </p:nvSpPr>
          <p:spPr bwMode="auto">
            <a:xfrm rot="10800000">
              <a:off x="1835150" y="1974850"/>
              <a:ext cx="1009650" cy="733425"/>
            </a:xfrm>
            <a:custGeom>
              <a:avLst/>
              <a:gdLst>
                <a:gd name="T0" fmla="*/ 0 w 817"/>
                <a:gd name="T1" fmla="*/ 2147483647 h 462"/>
                <a:gd name="T2" fmla="*/ 2147483647 w 817"/>
                <a:gd name="T3" fmla="*/ 2147483647 h 462"/>
                <a:gd name="T4" fmla="*/ 2147483647 w 817"/>
                <a:gd name="T5" fmla="*/ 2147483647 h 462"/>
                <a:gd name="T6" fmla="*/ 2147483647 w 817"/>
                <a:gd name="T7" fmla="*/ 2147483647 h 462"/>
                <a:gd name="T8" fmla="*/ 2147483647 w 817"/>
                <a:gd name="T9" fmla="*/ 2147483647 h 462"/>
                <a:gd name="T10" fmla="*/ 2147483647 w 817"/>
                <a:gd name="T11" fmla="*/ 0 h 4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17"/>
                <a:gd name="T19" fmla="*/ 0 h 462"/>
                <a:gd name="T20" fmla="*/ 817 w 817"/>
                <a:gd name="T21" fmla="*/ 462 h 4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17" h="462">
                  <a:moveTo>
                    <a:pt x="0" y="454"/>
                  </a:moveTo>
                  <a:cubicBezTo>
                    <a:pt x="56" y="458"/>
                    <a:pt x="113" y="462"/>
                    <a:pt x="181" y="454"/>
                  </a:cubicBezTo>
                  <a:cubicBezTo>
                    <a:pt x="249" y="446"/>
                    <a:pt x="340" y="432"/>
                    <a:pt x="408" y="409"/>
                  </a:cubicBezTo>
                  <a:cubicBezTo>
                    <a:pt x="476" y="386"/>
                    <a:pt x="545" y="348"/>
                    <a:pt x="590" y="318"/>
                  </a:cubicBezTo>
                  <a:cubicBezTo>
                    <a:pt x="635" y="288"/>
                    <a:pt x="642" y="280"/>
                    <a:pt x="680" y="227"/>
                  </a:cubicBezTo>
                  <a:cubicBezTo>
                    <a:pt x="718" y="174"/>
                    <a:pt x="802" y="38"/>
                    <a:pt x="817" y="0"/>
                  </a:cubicBezTo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sz="28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28</a:t>
            </a:fld>
            <a:endParaRPr lang="ru-RU"/>
          </a:p>
        </p:txBody>
      </p:sp>
      <p:grpSp>
        <p:nvGrpSpPr>
          <p:cNvPr id="23" name="Группа 22"/>
          <p:cNvGrpSpPr/>
          <p:nvPr/>
        </p:nvGrpSpPr>
        <p:grpSpPr>
          <a:xfrm>
            <a:off x="2029837" y="2590800"/>
            <a:ext cx="1627763" cy="2286000"/>
            <a:chOff x="2029837" y="2590800"/>
            <a:chExt cx="1627763" cy="2286000"/>
          </a:xfrm>
        </p:grpSpPr>
        <p:sp>
          <p:nvSpPr>
            <p:cNvPr id="24" name="AutoShape 8"/>
            <p:cNvSpPr>
              <a:spLocks noChangeArrowheads="1"/>
            </p:cNvSpPr>
            <p:nvPr/>
          </p:nvSpPr>
          <p:spPr bwMode="auto">
            <a:xfrm>
              <a:off x="2546085" y="3972119"/>
              <a:ext cx="179945" cy="463860"/>
            </a:xfrm>
            <a:prstGeom prst="upArrow">
              <a:avLst>
                <a:gd name="adj1" fmla="val 50000"/>
                <a:gd name="adj2" fmla="val 3997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  <p:grpSp>
          <p:nvGrpSpPr>
            <p:cNvPr id="25" name="Группа 16"/>
            <p:cNvGrpSpPr/>
            <p:nvPr/>
          </p:nvGrpSpPr>
          <p:grpSpPr>
            <a:xfrm>
              <a:off x="2182616" y="4449998"/>
              <a:ext cx="1474988" cy="426802"/>
              <a:chOff x="3962400" y="5486400"/>
              <a:chExt cx="1689100" cy="530225"/>
            </a:xfrm>
            <a:noFill/>
          </p:grpSpPr>
          <p:sp>
            <p:nvSpPr>
              <p:cNvPr id="45" name="Rectangle 4"/>
              <p:cNvSpPr>
                <a:spLocks noChangeArrowheads="1"/>
              </p:cNvSpPr>
              <p:nvPr/>
            </p:nvSpPr>
            <p:spPr bwMode="auto">
              <a:xfrm>
                <a:off x="3962400" y="5486400"/>
                <a:ext cx="1143000" cy="530225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Text Box 10"/>
              <p:cNvSpPr txBox="1">
                <a:spLocks noChangeArrowheads="1"/>
              </p:cNvSpPr>
              <p:nvPr/>
            </p:nvSpPr>
            <p:spPr bwMode="auto">
              <a:xfrm>
                <a:off x="3994150" y="5553075"/>
                <a:ext cx="1657350" cy="276999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2 input units</a:t>
                </a:r>
              </a:p>
            </p:txBody>
          </p:sp>
        </p:grpSp>
        <p:grpSp>
          <p:nvGrpSpPr>
            <p:cNvPr id="27" name="Группа 19"/>
            <p:cNvGrpSpPr/>
            <p:nvPr/>
          </p:nvGrpSpPr>
          <p:grpSpPr>
            <a:xfrm>
              <a:off x="2029837" y="3468610"/>
              <a:ext cx="1627763" cy="495806"/>
              <a:chOff x="4267199" y="3962400"/>
              <a:chExt cx="1864052" cy="615950"/>
            </a:xfrm>
            <a:noFill/>
          </p:grpSpPr>
          <p:sp>
            <p:nvSpPr>
              <p:cNvPr id="43" name="Rectangle 6"/>
              <p:cNvSpPr>
                <a:spLocks noChangeArrowheads="1"/>
              </p:cNvSpPr>
              <p:nvPr/>
            </p:nvSpPr>
            <p:spPr bwMode="auto">
              <a:xfrm>
                <a:off x="4267199" y="3962400"/>
                <a:ext cx="1447801" cy="61595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Text Box 11"/>
              <p:cNvSpPr txBox="1">
                <a:spLocks noChangeArrowheads="1"/>
              </p:cNvSpPr>
              <p:nvPr/>
            </p:nvSpPr>
            <p:spPr bwMode="auto">
              <a:xfrm>
                <a:off x="4454853" y="4080890"/>
                <a:ext cx="1676398" cy="3441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4 logistic units</a:t>
                </a:r>
              </a:p>
            </p:txBody>
          </p:sp>
        </p:grpSp>
        <p:grpSp>
          <p:nvGrpSpPr>
            <p:cNvPr id="35" name="Группа 22"/>
            <p:cNvGrpSpPr/>
            <p:nvPr/>
          </p:nvGrpSpPr>
          <p:grpSpPr>
            <a:xfrm>
              <a:off x="2091731" y="2590800"/>
              <a:ext cx="1112001" cy="397338"/>
              <a:chOff x="4136778" y="2401978"/>
              <a:chExt cx="1273422" cy="493622"/>
            </a:xfrm>
            <a:noFill/>
          </p:grpSpPr>
          <p:sp>
            <p:nvSpPr>
              <p:cNvPr id="41" name="Rectangle 5"/>
              <p:cNvSpPr>
                <a:spLocks noChangeArrowheads="1"/>
              </p:cNvSpPr>
              <p:nvPr/>
            </p:nvSpPr>
            <p:spPr bwMode="auto">
              <a:xfrm>
                <a:off x="4179888" y="2425700"/>
                <a:ext cx="1230312" cy="46990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Text Box 12"/>
              <p:cNvSpPr txBox="1">
                <a:spLocks noChangeArrowheads="1"/>
              </p:cNvSpPr>
              <p:nvPr/>
            </p:nvSpPr>
            <p:spPr bwMode="auto">
              <a:xfrm>
                <a:off x="4136778" y="2401978"/>
                <a:ext cx="1225549" cy="3441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4 labels</a:t>
                </a:r>
              </a:p>
            </p:txBody>
          </p:sp>
        </p:grpSp>
        <p:sp>
          <p:nvSpPr>
            <p:cNvPr id="40" name="AutoShape 8"/>
            <p:cNvSpPr>
              <a:spLocks noChangeArrowheads="1"/>
            </p:cNvSpPr>
            <p:nvPr/>
          </p:nvSpPr>
          <p:spPr bwMode="auto">
            <a:xfrm>
              <a:off x="2550243" y="3004750"/>
              <a:ext cx="179945" cy="463860"/>
            </a:xfrm>
            <a:prstGeom prst="upArrow">
              <a:avLst>
                <a:gd name="adj1" fmla="val 50000"/>
                <a:gd name="adj2" fmla="val 3997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network for the 4 squares task</a:t>
            </a:r>
          </a:p>
        </p:txBody>
      </p:sp>
      <p:pic>
        <p:nvPicPr>
          <p:cNvPr id="26" name="Picture 7" descr="s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114800" y="3714810"/>
            <a:ext cx="3962400" cy="2974915"/>
          </a:xfrm>
          <a:prstGeom prst="rect">
            <a:avLst/>
          </a:prstGeom>
          <a:noFill/>
        </p:spPr>
      </p:pic>
      <p:pic>
        <p:nvPicPr>
          <p:cNvPr id="33" name="Picture 4" descr="e7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191000" y="1140125"/>
            <a:ext cx="3657600" cy="2746075"/>
          </a:xfrm>
          <a:noFill/>
        </p:spPr>
      </p:pic>
      <p:grpSp>
        <p:nvGrpSpPr>
          <p:cNvPr id="6" name="Группа 25"/>
          <p:cNvGrpSpPr/>
          <p:nvPr/>
        </p:nvGrpSpPr>
        <p:grpSpPr>
          <a:xfrm>
            <a:off x="663266" y="3284599"/>
            <a:ext cx="1185279" cy="742421"/>
            <a:chOff x="928662" y="1785926"/>
            <a:chExt cx="2087562" cy="1727200"/>
          </a:xfrm>
          <a:noFill/>
        </p:grpSpPr>
        <p:sp>
          <p:nvSpPr>
            <p:cNvPr id="29" name="Rectangle 13"/>
            <p:cNvSpPr>
              <a:spLocks noChangeArrowheads="1"/>
            </p:cNvSpPr>
            <p:nvPr/>
          </p:nvSpPr>
          <p:spPr bwMode="auto">
            <a:xfrm>
              <a:off x="928662" y="1785926"/>
              <a:ext cx="2087562" cy="17272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  <p:sp>
          <p:nvSpPr>
            <p:cNvPr id="30" name="Freeform 15"/>
            <p:cNvSpPr>
              <a:spLocks/>
            </p:cNvSpPr>
            <p:nvPr/>
          </p:nvSpPr>
          <p:spPr bwMode="auto">
            <a:xfrm>
              <a:off x="971550" y="2708275"/>
              <a:ext cx="865188" cy="733425"/>
            </a:xfrm>
            <a:custGeom>
              <a:avLst/>
              <a:gdLst>
                <a:gd name="T0" fmla="*/ 0 w 817"/>
                <a:gd name="T1" fmla="*/ 2147483647 h 462"/>
                <a:gd name="T2" fmla="*/ 2147483647 w 817"/>
                <a:gd name="T3" fmla="*/ 2147483647 h 462"/>
                <a:gd name="T4" fmla="*/ 2147483647 w 817"/>
                <a:gd name="T5" fmla="*/ 2147483647 h 462"/>
                <a:gd name="T6" fmla="*/ 2147483647 w 817"/>
                <a:gd name="T7" fmla="*/ 2147483647 h 462"/>
                <a:gd name="T8" fmla="*/ 2147483647 w 817"/>
                <a:gd name="T9" fmla="*/ 2147483647 h 462"/>
                <a:gd name="T10" fmla="*/ 2147483647 w 817"/>
                <a:gd name="T11" fmla="*/ 0 h 4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17"/>
                <a:gd name="T19" fmla="*/ 0 h 462"/>
                <a:gd name="T20" fmla="*/ 817 w 817"/>
                <a:gd name="T21" fmla="*/ 462 h 4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17" h="462">
                  <a:moveTo>
                    <a:pt x="0" y="454"/>
                  </a:moveTo>
                  <a:cubicBezTo>
                    <a:pt x="56" y="458"/>
                    <a:pt x="113" y="462"/>
                    <a:pt x="181" y="454"/>
                  </a:cubicBezTo>
                  <a:cubicBezTo>
                    <a:pt x="249" y="446"/>
                    <a:pt x="340" y="432"/>
                    <a:pt x="408" y="409"/>
                  </a:cubicBezTo>
                  <a:cubicBezTo>
                    <a:pt x="476" y="386"/>
                    <a:pt x="545" y="348"/>
                    <a:pt x="590" y="318"/>
                  </a:cubicBezTo>
                  <a:cubicBezTo>
                    <a:pt x="635" y="288"/>
                    <a:pt x="642" y="280"/>
                    <a:pt x="680" y="227"/>
                  </a:cubicBezTo>
                  <a:cubicBezTo>
                    <a:pt x="718" y="174"/>
                    <a:pt x="802" y="38"/>
                    <a:pt x="817" y="0"/>
                  </a:cubicBezTo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sz="2800" smtClean="0">
                <a:solidFill>
                  <a:srgbClr val="000000"/>
                </a:solidFill>
              </a:endParaRPr>
            </a:p>
          </p:txBody>
        </p:sp>
        <p:sp>
          <p:nvSpPr>
            <p:cNvPr id="31" name="Freeform 16"/>
            <p:cNvSpPr>
              <a:spLocks/>
            </p:cNvSpPr>
            <p:nvPr/>
          </p:nvSpPr>
          <p:spPr bwMode="auto">
            <a:xfrm rot="10800000">
              <a:off x="1835150" y="1974850"/>
              <a:ext cx="1009650" cy="733425"/>
            </a:xfrm>
            <a:custGeom>
              <a:avLst/>
              <a:gdLst>
                <a:gd name="T0" fmla="*/ 0 w 817"/>
                <a:gd name="T1" fmla="*/ 2147483647 h 462"/>
                <a:gd name="T2" fmla="*/ 2147483647 w 817"/>
                <a:gd name="T3" fmla="*/ 2147483647 h 462"/>
                <a:gd name="T4" fmla="*/ 2147483647 w 817"/>
                <a:gd name="T5" fmla="*/ 2147483647 h 462"/>
                <a:gd name="T6" fmla="*/ 2147483647 w 817"/>
                <a:gd name="T7" fmla="*/ 2147483647 h 462"/>
                <a:gd name="T8" fmla="*/ 2147483647 w 817"/>
                <a:gd name="T9" fmla="*/ 2147483647 h 462"/>
                <a:gd name="T10" fmla="*/ 2147483647 w 817"/>
                <a:gd name="T11" fmla="*/ 0 h 4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17"/>
                <a:gd name="T19" fmla="*/ 0 h 462"/>
                <a:gd name="T20" fmla="*/ 817 w 817"/>
                <a:gd name="T21" fmla="*/ 462 h 4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17" h="462">
                  <a:moveTo>
                    <a:pt x="0" y="454"/>
                  </a:moveTo>
                  <a:cubicBezTo>
                    <a:pt x="56" y="458"/>
                    <a:pt x="113" y="462"/>
                    <a:pt x="181" y="454"/>
                  </a:cubicBezTo>
                  <a:cubicBezTo>
                    <a:pt x="249" y="446"/>
                    <a:pt x="340" y="432"/>
                    <a:pt x="408" y="409"/>
                  </a:cubicBezTo>
                  <a:cubicBezTo>
                    <a:pt x="476" y="386"/>
                    <a:pt x="545" y="348"/>
                    <a:pt x="590" y="318"/>
                  </a:cubicBezTo>
                  <a:cubicBezTo>
                    <a:pt x="635" y="288"/>
                    <a:pt x="642" y="280"/>
                    <a:pt x="680" y="227"/>
                  </a:cubicBezTo>
                  <a:cubicBezTo>
                    <a:pt x="718" y="174"/>
                    <a:pt x="802" y="38"/>
                    <a:pt x="817" y="0"/>
                  </a:cubicBezTo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sz="28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29</a:t>
            </a:fld>
            <a:endParaRPr lang="ru-RU"/>
          </a:p>
        </p:txBody>
      </p:sp>
      <p:grpSp>
        <p:nvGrpSpPr>
          <p:cNvPr id="23" name="Группа 22"/>
          <p:cNvGrpSpPr/>
          <p:nvPr/>
        </p:nvGrpSpPr>
        <p:grpSpPr>
          <a:xfrm>
            <a:off x="2029837" y="2590800"/>
            <a:ext cx="1627763" cy="2286000"/>
            <a:chOff x="2029837" y="2590800"/>
            <a:chExt cx="1627763" cy="2286000"/>
          </a:xfrm>
        </p:grpSpPr>
        <p:sp>
          <p:nvSpPr>
            <p:cNvPr id="24" name="AutoShape 8"/>
            <p:cNvSpPr>
              <a:spLocks noChangeArrowheads="1"/>
            </p:cNvSpPr>
            <p:nvPr/>
          </p:nvSpPr>
          <p:spPr bwMode="auto">
            <a:xfrm>
              <a:off x="2546085" y="3972119"/>
              <a:ext cx="179945" cy="463860"/>
            </a:xfrm>
            <a:prstGeom prst="upArrow">
              <a:avLst>
                <a:gd name="adj1" fmla="val 50000"/>
                <a:gd name="adj2" fmla="val 3997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  <p:grpSp>
          <p:nvGrpSpPr>
            <p:cNvPr id="25" name="Группа 16"/>
            <p:cNvGrpSpPr/>
            <p:nvPr/>
          </p:nvGrpSpPr>
          <p:grpSpPr>
            <a:xfrm>
              <a:off x="2182616" y="4449998"/>
              <a:ext cx="1474988" cy="426802"/>
              <a:chOff x="3962400" y="5486400"/>
              <a:chExt cx="1689100" cy="530225"/>
            </a:xfrm>
            <a:noFill/>
          </p:grpSpPr>
          <p:sp>
            <p:nvSpPr>
              <p:cNvPr id="45" name="Rectangle 4"/>
              <p:cNvSpPr>
                <a:spLocks noChangeArrowheads="1"/>
              </p:cNvSpPr>
              <p:nvPr/>
            </p:nvSpPr>
            <p:spPr bwMode="auto">
              <a:xfrm>
                <a:off x="3962400" y="5486400"/>
                <a:ext cx="1143000" cy="530225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Text Box 10"/>
              <p:cNvSpPr txBox="1">
                <a:spLocks noChangeArrowheads="1"/>
              </p:cNvSpPr>
              <p:nvPr/>
            </p:nvSpPr>
            <p:spPr bwMode="auto">
              <a:xfrm>
                <a:off x="3994150" y="5553075"/>
                <a:ext cx="1657350" cy="276999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2 input units</a:t>
                </a:r>
              </a:p>
            </p:txBody>
          </p:sp>
        </p:grpSp>
        <p:grpSp>
          <p:nvGrpSpPr>
            <p:cNvPr id="27" name="Группа 19"/>
            <p:cNvGrpSpPr/>
            <p:nvPr/>
          </p:nvGrpSpPr>
          <p:grpSpPr>
            <a:xfrm>
              <a:off x="2029837" y="3468610"/>
              <a:ext cx="1627763" cy="495806"/>
              <a:chOff x="4267199" y="3962400"/>
              <a:chExt cx="1864052" cy="615950"/>
            </a:xfrm>
            <a:noFill/>
          </p:grpSpPr>
          <p:sp>
            <p:nvSpPr>
              <p:cNvPr id="43" name="Rectangle 6"/>
              <p:cNvSpPr>
                <a:spLocks noChangeArrowheads="1"/>
              </p:cNvSpPr>
              <p:nvPr/>
            </p:nvSpPr>
            <p:spPr bwMode="auto">
              <a:xfrm>
                <a:off x="4267199" y="3962400"/>
                <a:ext cx="1447801" cy="61595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Text Box 11"/>
              <p:cNvSpPr txBox="1">
                <a:spLocks noChangeArrowheads="1"/>
              </p:cNvSpPr>
              <p:nvPr/>
            </p:nvSpPr>
            <p:spPr bwMode="auto">
              <a:xfrm>
                <a:off x="4454853" y="4080890"/>
                <a:ext cx="1676398" cy="3441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4 logistic units</a:t>
                </a:r>
              </a:p>
            </p:txBody>
          </p:sp>
        </p:grpSp>
        <p:grpSp>
          <p:nvGrpSpPr>
            <p:cNvPr id="35" name="Группа 22"/>
            <p:cNvGrpSpPr/>
            <p:nvPr/>
          </p:nvGrpSpPr>
          <p:grpSpPr>
            <a:xfrm>
              <a:off x="2091731" y="2590800"/>
              <a:ext cx="1112001" cy="397338"/>
              <a:chOff x="4136778" y="2401978"/>
              <a:chExt cx="1273422" cy="493622"/>
            </a:xfrm>
            <a:noFill/>
          </p:grpSpPr>
          <p:sp>
            <p:nvSpPr>
              <p:cNvPr id="41" name="Rectangle 5"/>
              <p:cNvSpPr>
                <a:spLocks noChangeArrowheads="1"/>
              </p:cNvSpPr>
              <p:nvPr/>
            </p:nvSpPr>
            <p:spPr bwMode="auto">
              <a:xfrm>
                <a:off x="4179888" y="2425700"/>
                <a:ext cx="1230312" cy="46990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Text Box 12"/>
              <p:cNvSpPr txBox="1">
                <a:spLocks noChangeArrowheads="1"/>
              </p:cNvSpPr>
              <p:nvPr/>
            </p:nvSpPr>
            <p:spPr bwMode="auto">
              <a:xfrm>
                <a:off x="4136778" y="2401978"/>
                <a:ext cx="1225549" cy="3441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4 labels</a:t>
                </a:r>
              </a:p>
            </p:txBody>
          </p:sp>
        </p:grpSp>
        <p:sp>
          <p:nvSpPr>
            <p:cNvPr id="40" name="AutoShape 8"/>
            <p:cNvSpPr>
              <a:spLocks noChangeArrowheads="1"/>
            </p:cNvSpPr>
            <p:nvPr/>
          </p:nvSpPr>
          <p:spPr bwMode="auto">
            <a:xfrm>
              <a:off x="2550243" y="3004750"/>
              <a:ext cx="179945" cy="463860"/>
            </a:xfrm>
            <a:prstGeom prst="upArrow">
              <a:avLst>
                <a:gd name="adj1" fmla="val 50000"/>
                <a:gd name="adj2" fmla="val 3997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533400" y="304800"/>
            <a:ext cx="8229600" cy="1143000"/>
          </a:xfrm>
        </p:spPr>
        <p:txBody>
          <a:bodyPr/>
          <a:lstStyle/>
          <a:p>
            <a:r>
              <a:rPr lang="en-GB" dirty="0" smtClean="0"/>
              <a:t>Biological Neurons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3</a:t>
            </a:fld>
            <a:endParaRPr lang="ru-RU"/>
          </a:p>
        </p:txBody>
      </p:sp>
      <p:pic>
        <p:nvPicPr>
          <p:cNvPr id="5" name="Рисунок 4" descr="neurons_pic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6600" y="2057400"/>
            <a:ext cx="2876550" cy="2281238"/>
          </a:xfrm>
          <a:prstGeom prst="rect">
            <a:avLst/>
          </a:prstGeom>
        </p:spPr>
      </p:pic>
      <p:pic>
        <p:nvPicPr>
          <p:cNvPr id="16" name="Рисунок 15" descr="brain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3600" y="304800"/>
            <a:ext cx="2438400" cy="2438400"/>
          </a:xfrm>
          <a:prstGeom prst="rect">
            <a:avLst/>
          </a:prstGeom>
        </p:spPr>
      </p:pic>
      <p:grpSp>
        <p:nvGrpSpPr>
          <p:cNvPr id="17" name="Группа 16"/>
          <p:cNvGrpSpPr/>
          <p:nvPr/>
        </p:nvGrpSpPr>
        <p:grpSpPr>
          <a:xfrm>
            <a:off x="3046972" y="2618096"/>
            <a:ext cx="2390524" cy="1520669"/>
            <a:chOff x="3612292" y="1832710"/>
            <a:chExt cx="2390524" cy="1520669"/>
          </a:xfrm>
        </p:grpSpPr>
        <p:sp>
          <p:nvSpPr>
            <p:cNvPr id="18" name="Трапеция 17"/>
            <p:cNvSpPr/>
            <p:nvPr/>
          </p:nvSpPr>
          <p:spPr>
            <a:xfrm rot="3018307">
              <a:off x="4197954" y="1548517"/>
              <a:ext cx="1219200" cy="2390524"/>
            </a:xfrm>
            <a:prstGeom prst="trapezoid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 rot="2969913">
              <a:off x="5190793" y="1880335"/>
              <a:ext cx="654827" cy="559578"/>
            </a:xfrm>
            <a:prstGeom prst="rect">
              <a:avLst/>
            </a:prstGeom>
            <a:solidFill>
              <a:srgbClr val="FF0000">
                <a:alpha val="4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6" name="Рисунок 5" descr="neurons_pic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2304" y="3810000"/>
            <a:ext cx="3124200" cy="2667000"/>
          </a:xfrm>
          <a:prstGeom prst="rect">
            <a:avLst/>
          </a:prstGeom>
        </p:spPr>
      </p:pic>
      <p:pic>
        <p:nvPicPr>
          <p:cNvPr id="10" name="Рисунок 9" descr="neurons_pic8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6800" y="3429000"/>
            <a:ext cx="3897630" cy="236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network for the 4 squares task</a:t>
            </a:r>
          </a:p>
        </p:txBody>
      </p:sp>
      <p:pic>
        <p:nvPicPr>
          <p:cNvPr id="26" name="Picture 7" descr="s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114800" y="3714810"/>
            <a:ext cx="3962400" cy="2974915"/>
          </a:xfrm>
          <a:prstGeom prst="rect">
            <a:avLst/>
          </a:prstGeom>
          <a:noFill/>
        </p:spPr>
      </p:pic>
      <p:pic>
        <p:nvPicPr>
          <p:cNvPr id="33" name="Picture 4" descr="e8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191000" y="1140125"/>
            <a:ext cx="3657600" cy="2746075"/>
          </a:xfrm>
          <a:noFill/>
        </p:spPr>
      </p:pic>
      <p:grpSp>
        <p:nvGrpSpPr>
          <p:cNvPr id="6" name="Группа 25"/>
          <p:cNvGrpSpPr/>
          <p:nvPr/>
        </p:nvGrpSpPr>
        <p:grpSpPr>
          <a:xfrm>
            <a:off x="663266" y="3284599"/>
            <a:ext cx="1185279" cy="742421"/>
            <a:chOff x="928662" y="1785926"/>
            <a:chExt cx="2087562" cy="1727200"/>
          </a:xfrm>
          <a:noFill/>
        </p:grpSpPr>
        <p:sp>
          <p:nvSpPr>
            <p:cNvPr id="39" name="Rectangle 13"/>
            <p:cNvSpPr>
              <a:spLocks noChangeArrowheads="1"/>
            </p:cNvSpPr>
            <p:nvPr/>
          </p:nvSpPr>
          <p:spPr bwMode="auto">
            <a:xfrm>
              <a:off x="928662" y="1785926"/>
              <a:ext cx="2087562" cy="17272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971550" y="2708275"/>
              <a:ext cx="865188" cy="733425"/>
            </a:xfrm>
            <a:custGeom>
              <a:avLst/>
              <a:gdLst>
                <a:gd name="T0" fmla="*/ 0 w 817"/>
                <a:gd name="T1" fmla="*/ 2147483647 h 462"/>
                <a:gd name="T2" fmla="*/ 2147483647 w 817"/>
                <a:gd name="T3" fmla="*/ 2147483647 h 462"/>
                <a:gd name="T4" fmla="*/ 2147483647 w 817"/>
                <a:gd name="T5" fmla="*/ 2147483647 h 462"/>
                <a:gd name="T6" fmla="*/ 2147483647 w 817"/>
                <a:gd name="T7" fmla="*/ 2147483647 h 462"/>
                <a:gd name="T8" fmla="*/ 2147483647 w 817"/>
                <a:gd name="T9" fmla="*/ 2147483647 h 462"/>
                <a:gd name="T10" fmla="*/ 2147483647 w 817"/>
                <a:gd name="T11" fmla="*/ 0 h 4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17"/>
                <a:gd name="T19" fmla="*/ 0 h 462"/>
                <a:gd name="T20" fmla="*/ 817 w 817"/>
                <a:gd name="T21" fmla="*/ 462 h 4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17" h="462">
                  <a:moveTo>
                    <a:pt x="0" y="454"/>
                  </a:moveTo>
                  <a:cubicBezTo>
                    <a:pt x="56" y="458"/>
                    <a:pt x="113" y="462"/>
                    <a:pt x="181" y="454"/>
                  </a:cubicBezTo>
                  <a:cubicBezTo>
                    <a:pt x="249" y="446"/>
                    <a:pt x="340" y="432"/>
                    <a:pt x="408" y="409"/>
                  </a:cubicBezTo>
                  <a:cubicBezTo>
                    <a:pt x="476" y="386"/>
                    <a:pt x="545" y="348"/>
                    <a:pt x="590" y="318"/>
                  </a:cubicBezTo>
                  <a:cubicBezTo>
                    <a:pt x="635" y="288"/>
                    <a:pt x="642" y="280"/>
                    <a:pt x="680" y="227"/>
                  </a:cubicBezTo>
                  <a:cubicBezTo>
                    <a:pt x="718" y="174"/>
                    <a:pt x="802" y="38"/>
                    <a:pt x="817" y="0"/>
                  </a:cubicBezTo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sz="2800" smtClean="0">
                <a:solidFill>
                  <a:srgbClr val="000000"/>
                </a:solidFill>
              </a:endParaRPr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 rot="10800000">
              <a:off x="1835150" y="1974850"/>
              <a:ext cx="1009650" cy="733425"/>
            </a:xfrm>
            <a:custGeom>
              <a:avLst/>
              <a:gdLst>
                <a:gd name="T0" fmla="*/ 0 w 817"/>
                <a:gd name="T1" fmla="*/ 2147483647 h 462"/>
                <a:gd name="T2" fmla="*/ 2147483647 w 817"/>
                <a:gd name="T3" fmla="*/ 2147483647 h 462"/>
                <a:gd name="T4" fmla="*/ 2147483647 w 817"/>
                <a:gd name="T5" fmla="*/ 2147483647 h 462"/>
                <a:gd name="T6" fmla="*/ 2147483647 w 817"/>
                <a:gd name="T7" fmla="*/ 2147483647 h 462"/>
                <a:gd name="T8" fmla="*/ 2147483647 w 817"/>
                <a:gd name="T9" fmla="*/ 2147483647 h 462"/>
                <a:gd name="T10" fmla="*/ 2147483647 w 817"/>
                <a:gd name="T11" fmla="*/ 0 h 4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17"/>
                <a:gd name="T19" fmla="*/ 0 h 462"/>
                <a:gd name="T20" fmla="*/ 817 w 817"/>
                <a:gd name="T21" fmla="*/ 462 h 4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17" h="462">
                  <a:moveTo>
                    <a:pt x="0" y="454"/>
                  </a:moveTo>
                  <a:cubicBezTo>
                    <a:pt x="56" y="458"/>
                    <a:pt x="113" y="462"/>
                    <a:pt x="181" y="454"/>
                  </a:cubicBezTo>
                  <a:cubicBezTo>
                    <a:pt x="249" y="446"/>
                    <a:pt x="340" y="432"/>
                    <a:pt x="408" y="409"/>
                  </a:cubicBezTo>
                  <a:cubicBezTo>
                    <a:pt x="476" y="386"/>
                    <a:pt x="545" y="348"/>
                    <a:pt x="590" y="318"/>
                  </a:cubicBezTo>
                  <a:cubicBezTo>
                    <a:pt x="635" y="288"/>
                    <a:pt x="642" y="280"/>
                    <a:pt x="680" y="227"/>
                  </a:cubicBezTo>
                  <a:cubicBezTo>
                    <a:pt x="718" y="174"/>
                    <a:pt x="802" y="38"/>
                    <a:pt x="817" y="0"/>
                  </a:cubicBezTo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sz="28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30</a:t>
            </a:fld>
            <a:endParaRPr lang="ru-RU"/>
          </a:p>
        </p:txBody>
      </p:sp>
      <p:grpSp>
        <p:nvGrpSpPr>
          <p:cNvPr id="22" name="Группа 21"/>
          <p:cNvGrpSpPr/>
          <p:nvPr/>
        </p:nvGrpSpPr>
        <p:grpSpPr>
          <a:xfrm>
            <a:off x="2029837" y="2590800"/>
            <a:ext cx="1627763" cy="2286000"/>
            <a:chOff x="2029837" y="2590800"/>
            <a:chExt cx="1627763" cy="2286000"/>
          </a:xfrm>
        </p:grpSpPr>
        <p:sp>
          <p:nvSpPr>
            <p:cNvPr id="23" name="AutoShape 8"/>
            <p:cNvSpPr>
              <a:spLocks noChangeArrowheads="1"/>
            </p:cNvSpPr>
            <p:nvPr/>
          </p:nvSpPr>
          <p:spPr bwMode="auto">
            <a:xfrm>
              <a:off x="2546085" y="3972119"/>
              <a:ext cx="179945" cy="463860"/>
            </a:xfrm>
            <a:prstGeom prst="upArrow">
              <a:avLst>
                <a:gd name="adj1" fmla="val 50000"/>
                <a:gd name="adj2" fmla="val 3997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  <p:grpSp>
          <p:nvGrpSpPr>
            <p:cNvPr id="24" name="Группа 16"/>
            <p:cNvGrpSpPr/>
            <p:nvPr/>
          </p:nvGrpSpPr>
          <p:grpSpPr>
            <a:xfrm>
              <a:off x="2182616" y="4449998"/>
              <a:ext cx="1474988" cy="426802"/>
              <a:chOff x="3962400" y="5486400"/>
              <a:chExt cx="1689100" cy="530225"/>
            </a:xfrm>
            <a:noFill/>
          </p:grpSpPr>
          <p:sp>
            <p:nvSpPr>
              <p:cNvPr id="36" name="Rectangle 4"/>
              <p:cNvSpPr>
                <a:spLocks noChangeArrowheads="1"/>
              </p:cNvSpPr>
              <p:nvPr/>
            </p:nvSpPr>
            <p:spPr bwMode="auto">
              <a:xfrm>
                <a:off x="3962400" y="5486400"/>
                <a:ext cx="1143000" cy="530225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Text Box 10"/>
              <p:cNvSpPr txBox="1">
                <a:spLocks noChangeArrowheads="1"/>
              </p:cNvSpPr>
              <p:nvPr/>
            </p:nvSpPr>
            <p:spPr bwMode="auto">
              <a:xfrm>
                <a:off x="3994150" y="5553075"/>
                <a:ext cx="1657350" cy="276999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2 input units</a:t>
                </a:r>
              </a:p>
            </p:txBody>
          </p:sp>
        </p:grpSp>
        <p:grpSp>
          <p:nvGrpSpPr>
            <p:cNvPr id="25" name="Группа 19"/>
            <p:cNvGrpSpPr/>
            <p:nvPr/>
          </p:nvGrpSpPr>
          <p:grpSpPr>
            <a:xfrm>
              <a:off x="2029837" y="3468610"/>
              <a:ext cx="1627763" cy="495806"/>
              <a:chOff x="4267199" y="3962400"/>
              <a:chExt cx="1864052" cy="615950"/>
            </a:xfrm>
            <a:noFill/>
          </p:grpSpPr>
          <p:sp>
            <p:nvSpPr>
              <p:cNvPr id="34" name="Rectangle 6"/>
              <p:cNvSpPr>
                <a:spLocks noChangeArrowheads="1"/>
              </p:cNvSpPr>
              <p:nvPr/>
            </p:nvSpPr>
            <p:spPr bwMode="auto">
              <a:xfrm>
                <a:off x="4267199" y="3962400"/>
                <a:ext cx="1447801" cy="61595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Text Box 11"/>
              <p:cNvSpPr txBox="1">
                <a:spLocks noChangeArrowheads="1"/>
              </p:cNvSpPr>
              <p:nvPr/>
            </p:nvSpPr>
            <p:spPr bwMode="auto">
              <a:xfrm>
                <a:off x="4454853" y="4080890"/>
                <a:ext cx="1676398" cy="3441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4 logistic units</a:t>
                </a:r>
              </a:p>
            </p:txBody>
          </p:sp>
        </p:grpSp>
        <p:grpSp>
          <p:nvGrpSpPr>
            <p:cNvPr id="27" name="Группа 22"/>
            <p:cNvGrpSpPr/>
            <p:nvPr/>
          </p:nvGrpSpPr>
          <p:grpSpPr>
            <a:xfrm>
              <a:off x="2091731" y="2590800"/>
              <a:ext cx="1112001" cy="397338"/>
              <a:chOff x="4136778" y="2401978"/>
              <a:chExt cx="1273422" cy="493622"/>
            </a:xfrm>
            <a:noFill/>
          </p:grpSpPr>
          <p:sp>
            <p:nvSpPr>
              <p:cNvPr id="29" name="Rectangle 5"/>
              <p:cNvSpPr>
                <a:spLocks noChangeArrowheads="1"/>
              </p:cNvSpPr>
              <p:nvPr/>
            </p:nvSpPr>
            <p:spPr bwMode="auto">
              <a:xfrm>
                <a:off x="4179888" y="2425700"/>
                <a:ext cx="1230312" cy="46990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Text Box 12"/>
              <p:cNvSpPr txBox="1">
                <a:spLocks noChangeArrowheads="1"/>
              </p:cNvSpPr>
              <p:nvPr/>
            </p:nvSpPr>
            <p:spPr bwMode="auto">
              <a:xfrm>
                <a:off x="4136778" y="2401978"/>
                <a:ext cx="1225549" cy="3441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4 labels</a:t>
                </a:r>
              </a:p>
            </p:txBody>
          </p:sp>
        </p:grpSp>
        <p:sp>
          <p:nvSpPr>
            <p:cNvPr id="28" name="AutoShape 8"/>
            <p:cNvSpPr>
              <a:spLocks noChangeArrowheads="1"/>
            </p:cNvSpPr>
            <p:nvPr/>
          </p:nvSpPr>
          <p:spPr bwMode="auto">
            <a:xfrm>
              <a:off x="2550243" y="3004750"/>
              <a:ext cx="179945" cy="463860"/>
            </a:xfrm>
            <a:prstGeom prst="upArrow">
              <a:avLst>
                <a:gd name="adj1" fmla="val 50000"/>
                <a:gd name="adj2" fmla="val 3997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network for the 4 squares task</a:t>
            </a:r>
          </a:p>
        </p:txBody>
      </p:sp>
      <p:pic>
        <p:nvPicPr>
          <p:cNvPr id="26" name="Picture 7" descr="s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114800" y="3714810"/>
            <a:ext cx="3962400" cy="2974915"/>
          </a:xfrm>
          <a:prstGeom prst="rect">
            <a:avLst/>
          </a:prstGeom>
          <a:noFill/>
        </p:spPr>
      </p:pic>
      <p:pic>
        <p:nvPicPr>
          <p:cNvPr id="31" name="Picture 4" descr="e9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191000" y="1140125"/>
            <a:ext cx="3657600" cy="2746075"/>
          </a:xfrm>
          <a:noFill/>
        </p:spPr>
      </p:pic>
      <p:grpSp>
        <p:nvGrpSpPr>
          <p:cNvPr id="6" name="Группа 25"/>
          <p:cNvGrpSpPr/>
          <p:nvPr/>
        </p:nvGrpSpPr>
        <p:grpSpPr>
          <a:xfrm>
            <a:off x="663266" y="3284599"/>
            <a:ext cx="1185279" cy="742421"/>
            <a:chOff x="928662" y="1785926"/>
            <a:chExt cx="2087562" cy="1727200"/>
          </a:xfrm>
          <a:noFill/>
        </p:grpSpPr>
        <p:sp>
          <p:nvSpPr>
            <p:cNvPr id="39" name="Rectangle 13"/>
            <p:cNvSpPr>
              <a:spLocks noChangeArrowheads="1"/>
            </p:cNvSpPr>
            <p:nvPr/>
          </p:nvSpPr>
          <p:spPr bwMode="auto">
            <a:xfrm>
              <a:off x="928662" y="1785926"/>
              <a:ext cx="2087562" cy="17272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971550" y="2708275"/>
              <a:ext cx="865188" cy="733425"/>
            </a:xfrm>
            <a:custGeom>
              <a:avLst/>
              <a:gdLst>
                <a:gd name="T0" fmla="*/ 0 w 817"/>
                <a:gd name="T1" fmla="*/ 2147483647 h 462"/>
                <a:gd name="T2" fmla="*/ 2147483647 w 817"/>
                <a:gd name="T3" fmla="*/ 2147483647 h 462"/>
                <a:gd name="T4" fmla="*/ 2147483647 w 817"/>
                <a:gd name="T5" fmla="*/ 2147483647 h 462"/>
                <a:gd name="T6" fmla="*/ 2147483647 w 817"/>
                <a:gd name="T7" fmla="*/ 2147483647 h 462"/>
                <a:gd name="T8" fmla="*/ 2147483647 w 817"/>
                <a:gd name="T9" fmla="*/ 2147483647 h 462"/>
                <a:gd name="T10" fmla="*/ 2147483647 w 817"/>
                <a:gd name="T11" fmla="*/ 0 h 4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17"/>
                <a:gd name="T19" fmla="*/ 0 h 462"/>
                <a:gd name="T20" fmla="*/ 817 w 817"/>
                <a:gd name="T21" fmla="*/ 462 h 4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17" h="462">
                  <a:moveTo>
                    <a:pt x="0" y="454"/>
                  </a:moveTo>
                  <a:cubicBezTo>
                    <a:pt x="56" y="458"/>
                    <a:pt x="113" y="462"/>
                    <a:pt x="181" y="454"/>
                  </a:cubicBezTo>
                  <a:cubicBezTo>
                    <a:pt x="249" y="446"/>
                    <a:pt x="340" y="432"/>
                    <a:pt x="408" y="409"/>
                  </a:cubicBezTo>
                  <a:cubicBezTo>
                    <a:pt x="476" y="386"/>
                    <a:pt x="545" y="348"/>
                    <a:pt x="590" y="318"/>
                  </a:cubicBezTo>
                  <a:cubicBezTo>
                    <a:pt x="635" y="288"/>
                    <a:pt x="642" y="280"/>
                    <a:pt x="680" y="227"/>
                  </a:cubicBezTo>
                  <a:cubicBezTo>
                    <a:pt x="718" y="174"/>
                    <a:pt x="802" y="38"/>
                    <a:pt x="817" y="0"/>
                  </a:cubicBezTo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sz="2800" smtClean="0">
                <a:solidFill>
                  <a:srgbClr val="000000"/>
                </a:solidFill>
              </a:endParaRPr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 rot="10800000">
              <a:off x="1835150" y="1974850"/>
              <a:ext cx="1009650" cy="733425"/>
            </a:xfrm>
            <a:custGeom>
              <a:avLst/>
              <a:gdLst>
                <a:gd name="T0" fmla="*/ 0 w 817"/>
                <a:gd name="T1" fmla="*/ 2147483647 h 462"/>
                <a:gd name="T2" fmla="*/ 2147483647 w 817"/>
                <a:gd name="T3" fmla="*/ 2147483647 h 462"/>
                <a:gd name="T4" fmla="*/ 2147483647 w 817"/>
                <a:gd name="T5" fmla="*/ 2147483647 h 462"/>
                <a:gd name="T6" fmla="*/ 2147483647 w 817"/>
                <a:gd name="T7" fmla="*/ 2147483647 h 462"/>
                <a:gd name="T8" fmla="*/ 2147483647 w 817"/>
                <a:gd name="T9" fmla="*/ 2147483647 h 462"/>
                <a:gd name="T10" fmla="*/ 2147483647 w 817"/>
                <a:gd name="T11" fmla="*/ 0 h 4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17"/>
                <a:gd name="T19" fmla="*/ 0 h 462"/>
                <a:gd name="T20" fmla="*/ 817 w 817"/>
                <a:gd name="T21" fmla="*/ 462 h 4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17" h="462">
                  <a:moveTo>
                    <a:pt x="0" y="454"/>
                  </a:moveTo>
                  <a:cubicBezTo>
                    <a:pt x="56" y="458"/>
                    <a:pt x="113" y="462"/>
                    <a:pt x="181" y="454"/>
                  </a:cubicBezTo>
                  <a:cubicBezTo>
                    <a:pt x="249" y="446"/>
                    <a:pt x="340" y="432"/>
                    <a:pt x="408" y="409"/>
                  </a:cubicBezTo>
                  <a:cubicBezTo>
                    <a:pt x="476" y="386"/>
                    <a:pt x="545" y="348"/>
                    <a:pt x="590" y="318"/>
                  </a:cubicBezTo>
                  <a:cubicBezTo>
                    <a:pt x="635" y="288"/>
                    <a:pt x="642" y="280"/>
                    <a:pt x="680" y="227"/>
                  </a:cubicBezTo>
                  <a:cubicBezTo>
                    <a:pt x="718" y="174"/>
                    <a:pt x="802" y="38"/>
                    <a:pt x="817" y="0"/>
                  </a:cubicBezTo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sz="28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31</a:t>
            </a:fld>
            <a:endParaRPr lang="ru-RU"/>
          </a:p>
        </p:txBody>
      </p:sp>
      <p:grpSp>
        <p:nvGrpSpPr>
          <p:cNvPr id="22" name="Группа 21"/>
          <p:cNvGrpSpPr/>
          <p:nvPr/>
        </p:nvGrpSpPr>
        <p:grpSpPr>
          <a:xfrm>
            <a:off x="2029837" y="2590800"/>
            <a:ext cx="1627763" cy="2286000"/>
            <a:chOff x="2029837" y="2590800"/>
            <a:chExt cx="1627763" cy="2286000"/>
          </a:xfrm>
        </p:grpSpPr>
        <p:sp>
          <p:nvSpPr>
            <p:cNvPr id="23" name="AutoShape 8"/>
            <p:cNvSpPr>
              <a:spLocks noChangeArrowheads="1"/>
            </p:cNvSpPr>
            <p:nvPr/>
          </p:nvSpPr>
          <p:spPr bwMode="auto">
            <a:xfrm>
              <a:off x="2546085" y="3972119"/>
              <a:ext cx="179945" cy="463860"/>
            </a:xfrm>
            <a:prstGeom prst="upArrow">
              <a:avLst>
                <a:gd name="adj1" fmla="val 50000"/>
                <a:gd name="adj2" fmla="val 3997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  <p:grpSp>
          <p:nvGrpSpPr>
            <p:cNvPr id="24" name="Группа 16"/>
            <p:cNvGrpSpPr/>
            <p:nvPr/>
          </p:nvGrpSpPr>
          <p:grpSpPr>
            <a:xfrm>
              <a:off x="2182616" y="4449998"/>
              <a:ext cx="1474988" cy="426802"/>
              <a:chOff x="3962400" y="5486400"/>
              <a:chExt cx="1689100" cy="530225"/>
            </a:xfrm>
            <a:noFill/>
          </p:grpSpPr>
          <p:sp>
            <p:nvSpPr>
              <p:cNvPr id="36" name="Rectangle 4"/>
              <p:cNvSpPr>
                <a:spLocks noChangeArrowheads="1"/>
              </p:cNvSpPr>
              <p:nvPr/>
            </p:nvSpPr>
            <p:spPr bwMode="auto">
              <a:xfrm>
                <a:off x="3962400" y="5486400"/>
                <a:ext cx="1143000" cy="530225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Text Box 10"/>
              <p:cNvSpPr txBox="1">
                <a:spLocks noChangeArrowheads="1"/>
              </p:cNvSpPr>
              <p:nvPr/>
            </p:nvSpPr>
            <p:spPr bwMode="auto">
              <a:xfrm>
                <a:off x="3994150" y="5553075"/>
                <a:ext cx="1657350" cy="276999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2 input units</a:t>
                </a:r>
              </a:p>
            </p:txBody>
          </p:sp>
        </p:grpSp>
        <p:grpSp>
          <p:nvGrpSpPr>
            <p:cNvPr id="25" name="Группа 19"/>
            <p:cNvGrpSpPr/>
            <p:nvPr/>
          </p:nvGrpSpPr>
          <p:grpSpPr>
            <a:xfrm>
              <a:off x="2029837" y="3468610"/>
              <a:ext cx="1627763" cy="495806"/>
              <a:chOff x="4267199" y="3962400"/>
              <a:chExt cx="1864052" cy="615950"/>
            </a:xfrm>
            <a:noFill/>
          </p:grpSpPr>
          <p:sp>
            <p:nvSpPr>
              <p:cNvPr id="34" name="Rectangle 6"/>
              <p:cNvSpPr>
                <a:spLocks noChangeArrowheads="1"/>
              </p:cNvSpPr>
              <p:nvPr/>
            </p:nvSpPr>
            <p:spPr bwMode="auto">
              <a:xfrm>
                <a:off x="4267199" y="3962400"/>
                <a:ext cx="1447801" cy="61595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Text Box 11"/>
              <p:cNvSpPr txBox="1">
                <a:spLocks noChangeArrowheads="1"/>
              </p:cNvSpPr>
              <p:nvPr/>
            </p:nvSpPr>
            <p:spPr bwMode="auto">
              <a:xfrm>
                <a:off x="4454853" y="4080890"/>
                <a:ext cx="1676398" cy="3441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4 logistic units</a:t>
                </a:r>
              </a:p>
            </p:txBody>
          </p:sp>
        </p:grpSp>
        <p:grpSp>
          <p:nvGrpSpPr>
            <p:cNvPr id="27" name="Группа 22"/>
            <p:cNvGrpSpPr/>
            <p:nvPr/>
          </p:nvGrpSpPr>
          <p:grpSpPr>
            <a:xfrm>
              <a:off x="2091731" y="2590800"/>
              <a:ext cx="1112001" cy="397338"/>
              <a:chOff x="4136778" y="2401978"/>
              <a:chExt cx="1273422" cy="493622"/>
            </a:xfrm>
            <a:noFill/>
          </p:grpSpPr>
          <p:sp>
            <p:nvSpPr>
              <p:cNvPr id="29" name="Rectangle 5"/>
              <p:cNvSpPr>
                <a:spLocks noChangeArrowheads="1"/>
              </p:cNvSpPr>
              <p:nvPr/>
            </p:nvSpPr>
            <p:spPr bwMode="auto">
              <a:xfrm>
                <a:off x="4179888" y="2425700"/>
                <a:ext cx="1230312" cy="46990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Text Box 12"/>
              <p:cNvSpPr txBox="1">
                <a:spLocks noChangeArrowheads="1"/>
              </p:cNvSpPr>
              <p:nvPr/>
            </p:nvSpPr>
            <p:spPr bwMode="auto">
              <a:xfrm>
                <a:off x="4136778" y="2401978"/>
                <a:ext cx="1225549" cy="3441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4 labels</a:t>
                </a:r>
              </a:p>
            </p:txBody>
          </p:sp>
        </p:grpSp>
        <p:sp>
          <p:nvSpPr>
            <p:cNvPr id="28" name="AutoShape 8"/>
            <p:cNvSpPr>
              <a:spLocks noChangeArrowheads="1"/>
            </p:cNvSpPr>
            <p:nvPr/>
          </p:nvSpPr>
          <p:spPr bwMode="auto">
            <a:xfrm>
              <a:off x="2550243" y="3004750"/>
              <a:ext cx="179945" cy="463860"/>
            </a:xfrm>
            <a:prstGeom prst="upArrow">
              <a:avLst>
                <a:gd name="adj1" fmla="val 50000"/>
                <a:gd name="adj2" fmla="val 3997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network for the 4 squares task</a:t>
            </a:r>
          </a:p>
        </p:txBody>
      </p:sp>
      <p:pic>
        <p:nvPicPr>
          <p:cNvPr id="26" name="Picture 7" descr="s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114800" y="3714810"/>
            <a:ext cx="3962400" cy="2974915"/>
          </a:xfrm>
          <a:prstGeom prst="rect">
            <a:avLst/>
          </a:prstGeom>
          <a:noFill/>
        </p:spPr>
      </p:pic>
      <p:pic>
        <p:nvPicPr>
          <p:cNvPr id="31" name="Picture 4" descr="e10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191000" y="1140125"/>
            <a:ext cx="3657600" cy="2746075"/>
          </a:xfrm>
          <a:noFill/>
        </p:spPr>
      </p:pic>
      <p:grpSp>
        <p:nvGrpSpPr>
          <p:cNvPr id="6" name="Группа 25"/>
          <p:cNvGrpSpPr/>
          <p:nvPr/>
        </p:nvGrpSpPr>
        <p:grpSpPr>
          <a:xfrm>
            <a:off x="663266" y="3284599"/>
            <a:ext cx="1185279" cy="742421"/>
            <a:chOff x="928662" y="1785926"/>
            <a:chExt cx="2087562" cy="1727200"/>
          </a:xfrm>
          <a:noFill/>
        </p:grpSpPr>
        <p:sp>
          <p:nvSpPr>
            <p:cNvPr id="39" name="Rectangle 13"/>
            <p:cNvSpPr>
              <a:spLocks noChangeArrowheads="1"/>
            </p:cNvSpPr>
            <p:nvPr/>
          </p:nvSpPr>
          <p:spPr bwMode="auto">
            <a:xfrm>
              <a:off x="928662" y="1785926"/>
              <a:ext cx="2087562" cy="17272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971550" y="2708275"/>
              <a:ext cx="865188" cy="733425"/>
            </a:xfrm>
            <a:custGeom>
              <a:avLst/>
              <a:gdLst>
                <a:gd name="T0" fmla="*/ 0 w 817"/>
                <a:gd name="T1" fmla="*/ 2147483647 h 462"/>
                <a:gd name="T2" fmla="*/ 2147483647 w 817"/>
                <a:gd name="T3" fmla="*/ 2147483647 h 462"/>
                <a:gd name="T4" fmla="*/ 2147483647 w 817"/>
                <a:gd name="T5" fmla="*/ 2147483647 h 462"/>
                <a:gd name="T6" fmla="*/ 2147483647 w 817"/>
                <a:gd name="T7" fmla="*/ 2147483647 h 462"/>
                <a:gd name="T8" fmla="*/ 2147483647 w 817"/>
                <a:gd name="T9" fmla="*/ 2147483647 h 462"/>
                <a:gd name="T10" fmla="*/ 2147483647 w 817"/>
                <a:gd name="T11" fmla="*/ 0 h 4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17"/>
                <a:gd name="T19" fmla="*/ 0 h 462"/>
                <a:gd name="T20" fmla="*/ 817 w 817"/>
                <a:gd name="T21" fmla="*/ 462 h 4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17" h="462">
                  <a:moveTo>
                    <a:pt x="0" y="454"/>
                  </a:moveTo>
                  <a:cubicBezTo>
                    <a:pt x="56" y="458"/>
                    <a:pt x="113" y="462"/>
                    <a:pt x="181" y="454"/>
                  </a:cubicBezTo>
                  <a:cubicBezTo>
                    <a:pt x="249" y="446"/>
                    <a:pt x="340" y="432"/>
                    <a:pt x="408" y="409"/>
                  </a:cubicBezTo>
                  <a:cubicBezTo>
                    <a:pt x="476" y="386"/>
                    <a:pt x="545" y="348"/>
                    <a:pt x="590" y="318"/>
                  </a:cubicBezTo>
                  <a:cubicBezTo>
                    <a:pt x="635" y="288"/>
                    <a:pt x="642" y="280"/>
                    <a:pt x="680" y="227"/>
                  </a:cubicBezTo>
                  <a:cubicBezTo>
                    <a:pt x="718" y="174"/>
                    <a:pt x="802" y="38"/>
                    <a:pt x="817" y="0"/>
                  </a:cubicBezTo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sz="2800" smtClean="0">
                <a:solidFill>
                  <a:srgbClr val="000000"/>
                </a:solidFill>
              </a:endParaRPr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 rot="10800000">
              <a:off x="1835150" y="1974850"/>
              <a:ext cx="1009650" cy="733425"/>
            </a:xfrm>
            <a:custGeom>
              <a:avLst/>
              <a:gdLst>
                <a:gd name="T0" fmla="*/ 0 w 817"/>
                <a:gd name="T1" fmla="*/ 2147483647 h 462"/>
                <a:gd name="T2" fmla="*/ 2147483647 w 817"/>
                <a:gd name="T3" fmla="*/ 2147483647 h 462"/>
                <a:gd name="T4" fmla="*/ 2147483647 w 817"/>
                <a:gd name="T5" fmla="*/ 2147483647 h 462"/>
                <a:gd name="T6" fmla="*/ 2147483647 w 817"/>
                <a:gd name="T7" fmla="*/ 2147483647 h 462"/>
                <a:gd name="T8" fmla="*/ 2147483647 w 817"/>
                <a:gd name="T9" fmla="*/ 2147483647 h 462"/>
                <a:gd name="T10" fmla="*/ 2147483647 w 817"/>
                <a:gd name="T11" fmla="*/ 0 h 4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17"/>
                <a:gd name="T19" fmla="*/ 0 h 462"/>
                <a:gd name="T20" fmla="*/ 817 w 817"/>
                <a:gd name="T21" fmla="*/ 462 h 4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17" h="462">
                  <a:moveTo>
                    <a:pt x="0" y="454"/>
                  </a:moveTo>
                  <a:cubicBezTo>
                    <a:pt x="56" y="458"/>
                    <a:pt x="113" y="462"/>
                    <a:pt x="181" y="454"/>
                  </a:cubicBezTo>
                  <a:cubicBezTo>
                    <a:pt x="249" y="446"/>
                    <a:pt x="340" y="432"/>
                    <a:pt x="408" y="409"/>
                  </a:cubicBezTo>
                  <a:cubicBezTo>
                    <a:pt x="476" y="386"/>
                    <a:pt x="545" y="348"/>
                    <a:pt x="590" y="318"/>
                  </a:cubicBezTo>
                  <a:cubicBezTo>
                    <a:pt x="635" y="288"/>
                    <a:pt x="642" y="280"/>
                    <a:pt x="680" y="227"/>
                  </a:cubicBezTo>
                  <a:cubicBezTo>
                    <a:pt x="718" y="174"/>
                    <a:pt x="802" y="38"/>
                    <a:pt x="817" y="0"/>
                  </a:cubicBezTo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sz="28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32</a:t>
            </a:fld>
            <a:endParaRPr lang="ru-RU"/>
          </a:p>
        </p:txBody>
      </p:sp>
      <p:grpSp>
        <p:nvGrpSpPr>
          <p:cNvPr id="22" name="Группа 21"/>
          <p:cNvGrpSpPr/>
          <p:nvPr/>
        </p:nvGrpSpPr>
        <p:grpSpPr>
          <a:xfrm>
            <a:off x="2029837" y="2590800"/>
            <a:ext cx="1627763" cy="2286000"/>
            <a:chOff x="2029837" y="2590800"/>
            <a:chExt cx="1627763" cy="2286000"/>
          </a:xfrm>
        </p:grpSpPr>
        <p:sp>
          <p:nvSpPr>
            <p:cNvPr id="23" name="AutoShape 8"/>
            <p:cNvSpPr>
              <a:spLocks noChangeArrowheads="1"/>
            </p:cNvSpPr>
            <p:nvPr/>
          </p:nvSpPr>
          <p:spPr bwMode="auto">
            <a:xfrm>
              <a:off x="2546085" y="3972119"/>
              <a:ext cx="179945" cy="463860"/>
            </a:xfrm>
            <a:prstGeom prst="upArrow">
              <a:avLst>
                <a:gd name="adj1" fmla="val 50000"/>
                <a:gd name="adj2" fmla="val 3997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  <p:grpSp>
          <p:nvGrpSpPr>
            <p:cNvPr id="24" name="Группа 16"/>
            <p:cNvGrpSpPr/>
            <p:nvPr/>
          </p:nvGrpSpPr>
          <p:grpSpPr>
            <a:xfrm>
              <a:off x="2182616" y="4449998"/>
              <a:ext cx="1474988" cy="426802"/>
              <a:chOff x="3962400" y="5486400"/>
              <a:chExt cx="1689100" cy="530225"/>
            </a:xfrm>
            <a:noFill/>
          </p:grpSpPr>
          <p:sp>
            <p:nvSpPr>
              <p:cNvPr id="36" name="Rectangle 4"/>
              <p:cNvSpPr>
                <a:spLocks noChangeArrowheads="1"/>
              </p:cNvSpPr>
              <p:nvPr/>
            </p:nvSpPr>
            <p:spPr bwMode="auto">
              <a:xfrm>
                <a:off x="3962400" y="5486400"/>
                <a:ext cx="1143000" cy="530225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Text Box 10"/>
              <p:cNvSpPr txBox="1">
                <a:spLocks noChangeArrowheads="1"/>
              </p:cNvSpPr>
              <p:nvPr/>
            </p:nvSpPr>
            <p:spPr bwMode="auto">
              <a:xfrm>
                <a:off x="3994150" y="5553075"/>
                <a:ext cx="1657350" cy="276999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2 input units</a:t>
                </a:r>
              </a:p>
            </p:txBody>
          </p:sp>
        </p:grpSp>
        <p:grpSp>
          <p:nvGrpSpPr>
            <p:cNvPr id="25" name="Группа 19"/>
            <p:cNvGrpSpPr/>
            <p:nvPr/>
          </p:nvGrpSpPr>
          <p:grpSpPr>
            <a:xfrm>
              <a:off x="2029837" y="3468610"/>
              <a:ext cx="1627763" cy="495806"/>
              <a:chOff x="4267199" y="3962400"/>
              <a:chExt cx="1864052" cy="615950"/>
            </a:xfrm>
            <a:noFill/>
          </p:grpSpPr>
          <p:sp>
            <p:nvSpPr>
              <p:cNvPr id="34" name="Rectangle 6"/>
              <p:cNvSpPr>
                <a:spLocks noChangeArrowheads="1"/>
              </p:cNvSpPr>
              <p:nvPr/>
            </p:nvSpPr>
            <p:spPr bwMode="auto">
              <a:xfrm>
                <a:off x="4267199" y="3962400"/>
                <a:ext cx="1447801" cy="61595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Text Box 11"/>
              <p:cNvSpPr txBox="1">
                <a:spLocks noChangeArrowheads="1"/>
              </p:cNvSpPr>
              <p:nvPr/>
            </p:nvSpPr>
            <p:spPr bwMode="auto">
              <a:xfrm>
                <a:off x="4454853" y="4080890"/>
                <a:ext cx="1676398" cy="3441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4 logistic units</a:t>
                </a:r>
              </a:p>
            </p:txBody>
          </p:sp>
        </p:grpSp>
        <p:grpSp>
          <p:nvGrpSpPr>
            <p:cNvPr id="27" name="Группа 22"/>
            <p:cNvGrpSpPr/>
            <p:nvPr/>
          </p:nvGrpSpPr>
          <p:grpSpPr>
            <a:xfrm>
              <a:off x="2091731" y="2590800"/>
              <a:ext cx="1112001" cy="397338"/>
              <a:chOff x="4136778" y="2401978"/>
              <a:chExt cx="1273422" cy="493622"/>
            </a:xfrm>
            <a:noFill/>
          </p:grpSpPr>
          <p:sp>
            <p:nvSpPr>
              <p:cNvPr id="29" name="Rectangle 5"/>
              <p:cNvSpPr>
                <a:spLocks noChangeArrowheads="1"/>
              </p:cNvSpPr>
              <p:nvPr/>
            </p:nvSpPr>
            <p:spPr bwMode="auto">
              <a:xfrm>
                <a:off x="4179888" y="2425700"/>
                <a:ext cx="1230312" cy="46990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Text Box 12"/>
              <p:cNvSpPr txBox="1">
                <a:spLocks noChangeArrowheads="1"/>
              </p:cNvSpPr>
              <p:nvPr/>
            </p:nvSpPr>
            <p:spPr bwMode="auto">
              <a:xfrm>
                <a:off x="4136778" y="2401978"/>
                <a:ext cx="1225549" cy="3441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4 labels</a:t>
                </a:r>
              </a:p>
            </p:txBody>
          </p:sp>
        </p:grpSp>
        <p:sp>
          <p:nvSpPr>
            <p:cNvPr id="28" name="AutoShape 8"/>
            <p:cNvSpPr>
              <a:spLocks noChangeArrowheads="1"/>
            </p:cNvSpPr>
            <p:nvPr/>
          </p:nvSpPr>
          <p:spPr bwMode="auto">
            <a:xfrm>
              <a:off x="2550243" y="3004750"/>
              <a:ext cx="179945" cy="463860"/>
            </a:xfrm>
            <a:prstGeom prst="upArrow">
              <a:avLst>
                <a:gd name="adj1" fmla="val 50000"/>
                <a:gd name="adj2" fmla="val 3997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network for the 4 squares task</a:t>
            </a:r>
          </a:p>
        </p:txBody>
      </p:sp>
      <p:pic>
        <p:nvPicPr>
          <p:cNvPr id="26" name="Picture 7" descr="s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114800" y="3714810"/>
            <a:ext cx="3962400" cy="2974915"/>
          </a:xfrm>
          <a:prstGeom prst="rect">
            <a:avLst/>
          </a:prstGeom>
          <a:noFill/>
        </p:spPr>
      </p:pic>
      <p:pic>
        <p:nvPicPr>
          <p:cNvPr id="31" name="Picture 4" descr="e1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194829" y="1143000"/>
            <a:ext cx="3653771" cy="2743200"/>
          </a:xfrm>
          <a:noFill/>
        </p:spPr>
      </p:pic>
      <p:grpSp>
        <p:nvGrpSpPr>
          <p:cNvPr id="6" name="Группа 25"/>
          <p:cNvGrpSpPr/>
          <p:nvPr/>
        </p:nvGrpSpPr>
        <p:grpSpPr>
          <a:xfrm>
            <a:off x="663266" y="3284599"/>
            <a:ext cx="1185279" cy="742421"/>
            <a:chOff x="928662" y="1785926"/>
            <a:chExt cx="2087562" cy="1727200"/>
          </a:xfrm>
          <a:noFill/>
        </p:grpSpPr>
        <p:sp>
          <p:nvSpPr>
            <p:cNvPr id="39" name="Rectangle 13"/>
            <p:cNvSpPr>
              <a:spLocks noChangeArrowheads="1"/>
            </p:cNvSpPr>
            <p:nvPr/>
          </p:nvSpPr>
          <p:spPr bwMode="auto">
            <a:xfrm>
              <a:off x="928662" y="1785926"/>
              <a:ext cx="2087562" cy="17272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971550" y="2708275"/>
              <a:ext cx="865188" cy="733425"/>
            </a:xfrm>
            <a:custGeom>
              <a:avLst/>
              <a:gdLst>
                <a:gd name="T0" fmla="*/ 0 w 817"/>
                <a:gd name="T1" fmla="*/ 2147483647 h 462"/>
                <a:gd name="T2" fmla="*/ 2147483647 w 817"/>
                <a:gd name="T3" fmla="*/ 2147483647 h 462"/>
                <a:gd name="T4" fmla="*/ 2147483647 w 817"/>
                <a:gd name="T5" fmla="*/ 2147483647 h 462"/>
                <a:gd name="T6" fmla="*/ 2147483647 w 817"/>
                <a:gd name="T7" fmla="*/ 2147483647 h 462"/>
                <a:gd name="T8" fmla="*/ 2147483647 w 817"/>
                <a:gd name="T9" fmla="*/ 2147483647 h 462"/>
                <a:gd name="T10" fmla="*/ 2147483647 w 817"/>
                <a:gd name="T11" fmla="*/ 0 h 4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17"/>
                <a:gd name="T19" fmla="*/ 0 h 462"/>
                <a:gd name="T20" fmla="*/ 817 w 817"/>
                <a:gd name="T21" fmla="*/ 462 h 4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17" h="462">
                  <a:moveTo>
                    <a:pt x="0" y="454"/>
                  </a:moveTo>
                  <a:cubicBezTo>
                    <a:pt x="56" y="458"/>
                    <a:pt x="113" y="462"/>
                    <a:pt x="181" y="454"/>
                  </a:cubicBezTo>
                  <a:cubicBezTo>
                    <a:pt x="249" y="446"/>
                    <a:pt x="340" y="432"/>
                    <a:pt x="408" y="409"/>
                  </a:cubicBezTo>
                  <a:cubicBezTo>
                    <a:pt x="476" y="386"/>
                    <a:pt x="545" y="348"/>
                    <a:pt x="590" y="318"/>
                  </a:cubicBezTo>
                  <a:cubicBezTo>
                    <a:pt x="635" y="288"/>
                    <a:pt x="642" y="280"/>
                    <a:pt x="680" y="227"/>
                  </a:cubicBezTo>
                  <a:cubicBezTo>
                    <a:pt x="718" y="174"/>
                    <a:pt x="802" y="38"/>
                    <a:pt x="817" y="0"/>
                  </a:cubicBezTo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sz="2800" smtClean="0">
                <a:solidFill>
                  <a:srgbClr val="000000"/>
                </a:solidFill>
              </a:endParaRPr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 rot="10800000">
              <a:off x="1835150" y="1974850"/>
              <a:ext cx="1009650" cy="733425"/>
            </a:xfrm>
            <a:custGeom>
              <a:avLst/>
              <a:gdLst>
                <a:gd name="T0" fmla="*/ 0 w 817"/>
                <a:gd name="T1" fmla="*/ 2147483647 h 462"/>
                <a:gd name="T2" fmla="*/ 2147483647 w 817"/>
                <a:gd name="T3" fmla="*/ 2147483647 h 462"/>
                <a:gd name="T4" fmla="*/ 2147483647 w 817"/>
                <a:gd name="T5" fmla="*/ 2147483647 h 462"/>
                <a:gd name="T6" fmla="*/ 2147483647 w 817"/>
                <a:gd name="T7" fmla="*/ 2147483647 h 462"/>
                <a:gd name="T8" fmla="*/ 2147483647 w 817"/>
                <a:gd name="T9" fmla="*/ 2147483647 h 462"/>
                <a:gd name="T10" fmla="*/ 2147483647 w 817"/>
                <a:gd name="T11" fmla="*/ 0 h 4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17"/>
                <a:gd name="T19" fmla="*/ 0 h 462"/>
                <a:gd name="T20" fmla="*/ 817 w 817"/>
                <a:gd name="T21" fmla="*/ 462 h 4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17" h="462">
                  <a:moveTo>
                    <a:pt x="0" y="454"/>
                  </a:moveTo>
                  <a:cubicBezTo>
                    <a:pt x="56" y="458"/>
                    <a:pt x="113" y="462"/>
                    <a:pt x="181" y="454"/>
                  </a:cubicBezTo>
                  <a:cubicBezTo>
                    <a:pt x="249" y="446"/>
                    <a:pt x="340" y="432"/>
                    <a:pt x="408" y="409"/>
                  </a:cubicBezTo>
                  <a:cubicBezTo>
                    <a:pt x="476" y="386"/>
                    <a:pt x="545" y="348"/>
                    <a:pt x="590" y="318"/>
                  </a:cubicBezTo>
                  <a:cubicBezTo>
                    <a:pt x="635" y="288"/>
                    <a:pt x="642" y="280"/>
                    <a:pt x="680" y="227"/>
                  </a:cubicBezTo>
                  <a:cubicBezTo>
                    <a:pt x="718" y="174"/>
                    <a:pt x="802" y="38"/>
                    <a:pt x="817" y="0"/>
                  </a:cubicBezTo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sz="28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33</a:t>
            </a:fld>
            <a:endParaRPr lang="ru-RU"/>
          </a:p>
        </p:txBody>
      </p:sp>
      <p:grpSp>
        <p:nvGrpSpPr>
          <p:cNvPr id="22" name="Группа 21"/>
          <p:cNvGrpSpPr/>
          <p:nvPr/>
        </p:nvGrpSpPr>
        <p:grpSpPr>
          <a:xfrm>
            <a:off x="2029837" y="2590800"/>
            <a:ext cx="1627763" cy="2286000"/>
            <a:chOff x="2029837" y="2590800"/>
            <a:chExt cx="1627763" cy="2286000"/>
          </a:xfrm>
        </p:grpSpPr>
        <p:sp>
          <p:nvSpPr>
            <p:cNvPr id="23" name="AutoShape 8"/>
            <p:cNvSpPr>
              <a:spLocks noChangeArrowheads="1"/>
            </p:cNvSpPr>
            <p:nvPr/>
          </p:nvSpPr>
          <p:spPr bwMode="auto">
            <a:xfrm>
              <a:off x="2546085" y="3972119"/>
              <a:ext cx="179945" cy="463860"/>
            </a:xfrm>
            <a:prstGeom prst="upArrow">
              <a:avLst>
                <a:gd name="adj1" fmla="val 50000"/>
                <a:gd name="adj2" fmla="val 3997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  <p:grpSp>
          <p:nvGrpSpPr>
            <p:cNvPr id="24" name="Группа 16"/>
            <p:cNvGrpSpPr/>
            <p:nvPr/>
          </p:nvGrpSpPr>
          <p:grpSpPr>
            <a:xfrm>
              <a:off x="2182616" y="4449998"/>
              <a:ext cx="1474988" cy="426802"/>
              <a:chOff x="3962400" y="5486400"/>
              <a:chExt cx="1689100" cy="530225"/>
            </a:xfrm>
            <a:noFill/>
          </p:grpSpPr>
          <p:sp>
            <p:nvSpPr>
              <p:cNvPr id="36" name="Rectangle 4"/>
              <p:cNvSpPr>
                <a:spLocks noChangeArrowheads="1"/>
              </p:cNvSpPr>
              <p:nvPr/>
            </p:nvSpPr>
            <p:spPr bwMode="auto">
              <a:xfrm>
                <a:off x="3962400" y="5486400"/>
                <a:ext cx="1143000" cy="530225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Text Box 10"/>
              <p:cNvSpPr txBox="1">
                <a:spLocks noChangeArrowheads="1"/>
              </p:cNvSpPr>
              <p:nvPr/>
            </p:nvSpPr>
            <p:spPr bwMode="auto">
              <a:xfrm>
                <a:off x="3994150" y="5553075"/>
                <a:ext cx="1657350" cy="276999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2 input units</a:t>
                </a:r>
              </a:p>
            </p:txBody>
          </p:sp>
        </p:grpSp>
        <p:grpSp>
          <p:nvGrpSpPr>
            <p:cNvPr id="25" name="Группа 19"/>
            <p:cNvGrpSpPr/>
            <p:nvPr/>
          </p:nvGrpSpPr>
          <p:grpSpPr>
            <a:xfrm>
              <a:off x="2029837" y="3468610"/>
              <a:ext cx="1627763" cy="495806"/>
              <a:chOff x="4267199" y="3962400"/>
              <a:chExt cx="1864052" cy="615950"/>
            </a:xfrm>
            <a:noFill/>
          </p:grpSpPr>
          <p:sp>
            <p:nvSpPr>
              <p:cNvPr id="34" name="Rectangle 6"/>
              <p:cNvSpPr>
                <a:spLocks noChangeArrowheads="1"/>
              </p:cNvSpPr>
              <p:nvPr/>
            </p:nvSpPr>
            <p:spPr bwMode="auto">
              <a:xfrm>
                <a:off x="4267199" y="3962400"/>
                <a:ext cx="1447801" cy="61595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Text Box 11"/>
              <p:cNvSpPr txBox="1">
                <a:spLocks noChangeArrowheads="1"/>
              </p:cNvSpPr>
              <p:nvPr/>
            </p:nvSpPr>
            <p:spPr bwMode="auto">
              <a:xfrm>
                <a:off x="4454853" y="4080890"/>
                <a:ext cx="1676398" cy="3441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4 logistic units</a:t>
                </a:r>
              </a:p>
            </p:txBody>
          </p:sp>
        </p:grpSp>
        <p:grpSp>
          <p:nvGrpSpPr>
            <p:cNvPr id="27" name="Группа 22"/>
            <p:cNvGrpSpPr/>
            <p:nvPr/>
          </p:nvGrpSpPr>
          <p:grpSpPr>
            <a:xfrm>
              <a:off x="2091731" y="2590800"/>
              <a:ext cx="1112001" cy="397338"/>
              <a:chOff x="4136778" y="2401978"/>
              <a:chExt cx="1273422" cy="493622"/>
            </a:xfrm>
            <a:noFill/>
          </p:grpSpPr>
          <p:sp>
            <p:nvSpPr>
              <p:cNvPr id="29" name="Rectangle 5"/>
              <p:cNvSpPr>
                <a:spLocks noChangeArrowheads="1"/>
              </p:cNvSpPr>
              <p:nvPr/>
            </p:nvSpPr>
            <p:spPr bwMode="auto">
              <a:xfrm>
                <a:off x="4179888" y="2425700"/>
                <a:ext cx="1230312" cy="46990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Text Box 12"/>
              <p:cNvSpPr txBox="1">
                <a:spLocks noChangeArrowheads="1"/>
              </p:cNvSpPr>
              <p:nvPr/>
            </p:nvSpPr>
            <p:spPr bwMode="auto">
              <a:xfrm>
                <a:off x="4136778" y="2401978"/>
                <a:ext cx="1225549" cy="3441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4 labels</a:t>
                </a:r>
              </a:p>
            </p:txBody>
          </p:sp>
        </p:grpSp>
        <p:sp>
          <p:nvSpPr>
            <p:cNvPr id="28" name="AutoShape 8"/>
            <p:cNvSpPr>
              <a:spLocks noChangeArrowheads="1"/>
            </p:cNvSpPr>
            <p:nvPr/>
          </p:nvSpPr>
          <p:spPr bwMode="auto">
            <a:xfrm>
              <a:off x="2550243" y="3004750"/>
              <a:ext cx="179945" cy="463860"/>
            </a:xfrm>
            <a:prstGeom prst="upArrow">
              <a:avLst>
                <a:gd name="adj1" fmla="val 50000"/>
                <a:gd name="adj2" fmla="val 3997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network for the 4 squares task</a:t>
            </a:r>
          </a:p>
        </p:txBody>
      </p:sp>
      <p:pic>
        <p:nvPicPr>
          <p:cNvPr id="26" name="Picture 7" descr="s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114800" y="3714810"/>
            <a:ext cx="3962400" cy="2974915"/>
          </a:xfrm>
          <a:prstGeom prst="rect">
            <a:avLst/>
          </a:prstGeom>
          <a:noFill/>
        </p:spPr>
      </p:pic>
      <p:pic>
        <p:nvPicPr>
          <p:cNvPr id="31" name="Picture 4" descr="e1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191000" y="1143001"/>
            <a:ext cx="3657600" cy="2746075"/>
          </a:xfrm>
          <a:noFill/>
        </p:spPr>
      </p:pic>
      <p:grpSp>
        <p:nvGrpSpPr>
          <p:cNvPr id="6" name="Группа 25"/>
          <p:cNvGrpSpPr/>
          <p:nvPr/>
        </p:nvGrpSpPr>
        <p:grpSpPr>
          <a:xfrm>
            <a:off x="663266" y="3284599"/>
            <a:ext cx="1185279" cy="742421"/>
            <a:chOff x="928662" y="1785926"/>
            <a:chExt cx="2087562" cy="1727200"/>
          </a:xfrm>
          <a:noFill/>
        </p:grpSpPr>
        <p:sp>
          <p:nvSpPr>
            <p:cNvPr id="39" name="Rectangle 13"/>
            <p:cNvSpPr>
              <a:spLocks noChangeArrowheads="1"/>
            </p:cNvSpPr>
            <p:nvPr/>
          </p:nvSpPr>
          <p:spPr bwMode="auto">
            <a:xfrm>
              <a:off x="928662" y="1785926"/>
              <a:ext cx="2087562" cy="17272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971550" y="2708275"/>
              <a:ext cx="865188" cy="733425"/>
            </a:xfrm>
            <a:custGeom>
              <a:avLst/>
              <a:gdLst>
                <a:gd name="T0" fmla="*/ 0 w 817"/>
                <a:gd name="T1" fmla="*/ 2147483647 h 462"/>
                <a:gd name="T2" fmla="*/ 2147483647 w 817"/>
                <a:gd name="T3" fmla="*/ 2147483647 h 462"/>
                <a:gd name="T4" fmla="*/ 2147483647 w 817"/>
                <a:gd name="T5" fmla="*/ 2147483647 h 462"/>
                <a:gd name="T6" fmla="*/ 2147483647 w 817"/>
                <a:gd name="T7" fmla="*/ 2147483647 h 462"/>
                <a:gd name="T8" fmla="*/ 2147483647 w 817"/>
                <a:gd name="T9" fmla="*/ 2147483647 h 462"/>
                <a:gd name="T10" fmla="*/ 2147483647 w 817"/>
                <a:gd name="T11" fmla="*/ 0 h 4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17"/>
                <a:gd name="T19" fmla="*/ 0 h 462"/>
                <a:gd name="T20" fmla="*/ 817 w 817"/>
                <a:gd name="T21" fmla="*/ 462 h 4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17" h="462">
                  <a:moveTo>
                    <a:pt x="0" y="454"/>
                  </a:moveTo>
                  <a:cubicBezTo>
                    <a:pt x="56" y="458"/>
                    <a:pt x="113" y="462"/>
                    <a:pt x="181" y="454"/>
                  </a:cubicBezTo>
                  <a:cubicBezTo>
                    <a:pt x="249" y="446"/>
                    <a:pt x="340" y="432"/>
                    <a:pt x="408" y="409"/>
                  </a:cubicBezTo>
                  <a:cubicBezTo>
                    <a:pt x="476" y="386"/>
                    <a:pt x="545" y="348"/>
                    <a:pt x="590" y="318"/>
                  </a:cubicBezTo>
                  <a:cubicBezTo>
                    <a:pt x="635" y="288"/>
                    <a:pt x="642" y="280"/>
                    <a:pt x="680" y="227"/>
                  </a:cubicBezTo>
                  <a:cubicBezTo>
                    <a:pt x="718" y="174"/>
                    <a:pt x="802" y="38"/>
                    <a:pt x="817" y="0"/>
                  </a:cubicBezTo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sz="2800" smtClean="0">
                <a:solidFill>
                  <a:srgbClr val="000000"/>
                </a:solidFill>
              </a:endParaRPr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 rot="10800000">
              <a:off x="1835150" y="1974850"/>
              <a:ext cx="1009650" cy="733425"/>
            </a:xfrm>
            <a:custGeom>
              <a:avLst/>
              <a:gdLst>
                <a:gd name="T0" fmla="*/ 0 w 817"/>
                <a:gd name="T1" fmla="*/ 2147483647 h 462"/>
                <a:gd name="T2" fmla="*/ 2147483647 w 817"/>
                <a:gd name="T3" fmla="*/ 2147483647 h 462"/>
                <a:gd name="T4" fmla="*/ 2147483647 w 817"/>
                <a:gd name="T5" fmla="*/ 2147483647 h 462"/>
                <a:gd name="T6" fmla="*/ 2147483647 w 817"/>
                <a:gd name="T7" fmla="*/ 2147483647 h 462"/>
                <a:gd name="T8" fmla="*/ 2147483647 w 817"/>
                <a:gd name="T9" fmla="*/ 2147483647 h 462"/>
                <a:gd name="T10" fmla="*/ 2147483647 w 817"/>
                <a:gd name="T11" fmla="*/ 0 h 4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17"/>
                <a:gd name="T19" fmla="*/ 0 h 462"/>
                <a:gd name="T20" fmla="*/ 817 w 817"/>
                <a:gd name="T21" fmla="*/ 462 h 4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17" h="462">
                  <a:moveTo>
                    <a:pt x="0" y="454"/>
                  </a:moveTo>
                  <a:cubicBezTo>
                    <a:pt x="56" y="458"/>
                    <a:pt x="113" y="462"/>
                    <a:pt x="181" y="454"/>
                  </a:cubicBezTo>
                  <a:cubicBezTo>
                    <a:pt x="249" y="446"/>
                    <a:pt x="340" y="432"/>
                    <a:pt x="408" y="409"/>
                  </a:cubicBezTo>
                  <a:cubicBezTo>
                    <a:pt x="476" y="386"/>
                    <a:pt x="545" y="348"/>
                    <a:pt x="590" y="318"/>
                  </a:cubicBezTo>
                  <a:cubicBezTo>
                    <a:pt x="635" y="288"/>
                    <a:pt x="642" y="280"/>
                    <a:pt x="680" y="227"/>
                  </a:cubicBezTo>
                  <a:cubicBezTo>
                    <a:pt x="718" y="174"/>
                    <a:pt x="802" y="38"/>
                    <a:pt x="817" y="0"/>
                  </a:cubicBezTo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sz="28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34</a:t>
            </a:fld>
            <a:endParaRPr lang="ru-RU"/>
          </a:p>
        </p:txBody>
      </p:sp>
      <p:grpSp>
        <p:nvGrpSpPr>
          <p:cNvPr id="22" name="Группа 21"/>
          <p:cNvGrpSpPr/>
          <p:nvPr/>
        </p:nvGrpSpPr>
        <p:grpSpPr>
          <a:xfrm>
            <a:off x="2029837" y="2590800"/>
            <a:ext cx="1627763" cy="2286000"/>
            <a:chOff x="2029837" y="2590800"/>
            <a:chExt cx="1627763" cy="2286000"/>
          </a:xfrm>
        </p:grpSpPr>
        <p:sp>
          <p:nvSpPr>
            <p:cNvPr id="23" name="AutoShape 8"/>
            <p:cNvSpPr>
              <a:spLocks noChangeArrowheads="1"/>
            </p:cNvSpPr>
            <p:nvPr/>
          </p:nvSpPr>
          <p:spPr bwMode="auto">
            <a:xfrm>
              <a:off x="2546085" y="3972119"/>
              <a:ext cx="179945" cy="463860"/>
            </a:xfrm>
            <a:prstGeom prst="upArrow">
              <a:avLst>
                <a:gd name="adj1" fmla="val 50000"/>
                <a:gd name="adj2" fmla="val 3997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  <p:grpSp>
          <p:nvGrpSpPr>
            <p:cNvPr id="24" name="Группа 16"/>
            <p:cNvGrpSpPr/>
            <p:nvPr/>
          </p:nvGrpSpPr>
          <p:grpSpPr>
            <a:xfrm>
              <a:off x="2182616" y="4449998"/>
              <a:ext cx="1474988" cy="426802"/>
              <a:chOff x="3962400" y="5486400"/>
              <a:chExt cx="1689100" cy="530225"/>
            </a:xfrm>
            <a:noFill/>
          </p:grpSpPr>
          <p:sp>
            <p:nvSpPr>
              <p:cNvPr id="36" name="Rectangle 4"/>
              <p:cNvSpPr>
                <a:spLocks noChangeArrowheads="1"/>
              </p:cNvSpPr>
              <p:nvPr/>
            </p:nvSpPr>
            <p:spPr bwMode="auto">
              <a:xfrm>
                <a:off x="3962400" y="5486400"/>
                <a:ext cx="1143000" cy="530225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Text Box 10"/>
              <p:cNvSpPr txBox="1">
                <a:spLocks noChangeArrowheads="1"/>
              </p:cNvSpPr>
              <p:nvPr/>
            </p:nvSpPr>
            <p:spPr bwMode="auto">
              <a:xfrm>
                <a:off x="3994150" y="5553075"/>
                <a:ext cx="1657350" cy="276999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2 input units</a:t>
                </a:r>
              </a:p>
            </p:txBody>
          </p:sp>
        </p:grpSp>
        <p:grpSp>
          <p:nvGrpSpPr>
            <p:cNvPr id="25" name="Группа 19"/>
            <p:cNvGrpSpPr/>
            <p:nvPr/>
          </p:nvGrpSpPr>
          <p:grpSpPr>
            <a:xfrm>
              <a:off x="2029837" y="3468610"/>
              <a:ext cx="1627763" cy="495806"/>
              <a:chOff x="4267199" y="3962400"/>
              <a:chExt cx="1864052" cy="615950"/>
            </a:xfrm>
            <a:noFill/>
          </p:grpSpPr>
          <p:sp>
            <p:nvSpPr>
              <p:cNvPr id="34" name="Rectangle 6"/>
              <p:cNvSpPr>
                <a:spLocks noChangeArrowheads="1"/>
              </p:cNvSpPr>
              <p:nvPr/>
            </p:nvSpPr>
            <p:spPr bwMode="auto">
              <a:xfrm>
                <a:off x="4267199" y="3962400"/>
                <a:ext cx="1447801" cy="61595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Text Box 11"/>
              <p:cNvSpPr txBox="1">
                <a:spLocks noChangeArrowheads="1"/>
              </p:cNvSpPr>
              <p:nvPr/>
            </p:nvSpPr>
            <p:spPr bwMode="auto">
              <a:xfrm>
                <a:off x="4454853" y="4080890"/>
                <a:ext cx="1676398" cy="3441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4 logistic units</a:t>
                </a:r>
              </a:p>
            </p:txBody>
          </p:sp>
        </p:grpSp>
        <p:grpSp>
          <p:nvGrpSpPr>
            <p:cNvPr id="27" name="Группа 22"/>
            <p:cNvGrpSpPr/>
            <p:nvPr/>
          </p:nvGrpSpPr>
          <p:grpSpPr>
            <a:xfrm>
              <a:off x="2091731" y="2590800"/>
              <a:ext cx="1112001" cy="397338"/>
              <a:chOff x="4136778" y="2401978"/>
              <a:chExt cx="1273422" cy="493622"/>
            </a:xfrm>
            <a:noFill/>
          </p:grpSpPr>
          <p:sp>
            <p:nvSpPr>
              <p:cNvPr id="29" name="Rectangle 5"/>
              <p:cNvSpPr>
                <a:spLocks noChangeArrowheads="1"/>
              </p:cNvSpPr>
              <p:nvPr/>
            </p:nvSpPr>
            <p:spPr bwMode="auto">
              <a:xfrm>
                <a:off x="4179888" y="2425700"/>
                <a:ext cx="1230312" cy="46990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Text Box 12"/>
              <p:cNvSpPr txBox="1">
                <a:spLocks noChangeArrowheads="1"/>
              </p:cNvSpPr>
              <p:nvPr/>
            </p:nvSpPr>
            <p:spPr bwMode="auto">
              <a:xfrm>
                <a:off x="4136778" y="2401978"/>
                <a:ext cx="1225549" cy="3441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3333CC"/>
                    </a:solidFill>
                  </a:rPr>
                  <a:t>4 labels</a:t>
                </a:r>
              </a:p>
            </p:txBody>
          </p:sp>
        </p:grpSp>
        <p:sp>
          <p:nvSpPr>
            <p:cNvPr id="28" name="AutoShape 8"/>
            <p:cNvSpPr>
              <a:spLocks noChangeArrowheads="1"/>
            </p:cNvSpPr>
            <p:nvPr/>
          </p:nvSpPr>
          <p:spPr bwMode="auto">
            <a:xfrm>
              <a:off x="2550243" y="3004750"/>
              <a:ext cx="179945" cy="463860"/>
            </a:xfrm>
            <a:prstGeom prst="upArrow">
              <a:avLst>
                <a:gd name="adj1" fmla="val 50000"/>
                <a:gd name="adj2" fmla="val 3997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CA" sz="2800" smtClean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russ10c"/>
          <p:cNvPicPr>
            <a:picLocks noChangeAspect="1" noChangeArrowheads="1"/>
          </p:cNvPicPr>
          <p:nvPr/>
        </p:nvPicPr>
        <p:blipFill>
          <a:blip r:embed="rId2" cstate="print"/>
          <a:srcRect l="7654" t="7635" r="15308" b="7635"/>
          <a:stretch>
            <a:fillRect/>
          </a:stretch>
        </p:blipFill>
        <p:spPr bwMode="auto">
          <a:xfrm>
            <a:off x="0" y="200025"/>
            <a:ext cx="8905875" cy="665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827088" y="441325"/>
            <a:ext cx="21971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entirely unsupervised except for the colors</a:t>
            </a:r>
            <a:endParaRPr lang="en-US" sz="280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35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ru-RU" dirty="0"/>
          </a:p>
        </p:txBody>
      </p:sp>
      <p:grpSp>
        <p:nvGrpSpPr>
          <p:cNvPr id="2" name="Группа 28"/>
          <p:cNvGrpSpPr/>
          <p:nvPr/>
        </p:nvGrpSpPr>
        <p:grpSpPr>
          <a:xfrm>
            <a:off x="4953001" y="1524000"/>
            <a:ext cx="3809999" cy="4572000"/>
            <a:chOff x="990601" y="1219200"/>
            <a:chExt cx="3809999" cy="4572000"/>
          </a:xfrm>
        </p:grpSpPr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2106304" y="4827896"/>
              <a:ext cx="1142999" cy="83099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dirty="0" smtClean="0"/>
                <a:t> 28x28 pixels</a:t>
              </a:r>
              <a:endParaRPr lang="en-US" sz="2400" dirty="0"/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1560513" y="3933825"/>
              <a:ext cx="2230437" cy="54451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500 neurons</a:t>
              </a:r>
              <a:r>
                <a:rPr lang="en-US" sz="2800"/>
                <a:t> </a:t>
              </a:r>
            </a:p>
          </p:txBody>
        </p:sp>
        <p:sp>
          <p:nvSpPr>
            <p:cNvPr id="17" name="AutoShape 14"/>
            <p:cNvSpPr>
              <a:spLocks noChangeArrowheads="1"/>
            </p:cNvSpPr>
            <p:nvPr/>
          </p:nvSpPr>
          <p:spPr bwMode="auto">
            <a:xfrm>
              <a:off x="2530475" y="2724150"/>
              <a:ext cx="215900" cy="273050"/>
            </a:xfrm>
            <a:prstGeom prst="upArrow">
              <a:avLst>
                <a:gd name="adj1" fmla="val 50000"/>
                <a:gd name="adj2" fmla="val 31618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8" name="AutoShape 15"/>
            <p:cNvSpPr>
              <a:spLocks noChangeArrowheads="1"/>
            </p:cNvSpPr>
            <p:nvPr/>
          </p:nvSpPr>
          <p:spPr bwMode="auto">
            <a:xfrm>
              <a:off x="2566988" y="3624262"/>
              <a:ext cx="215900" cy="273050"/>
            </a:xfrm>
            <a:prstGeom prst="upArrow">
              <a:avLst>
                <a:gd name="adj1" fmla="val 50000"/>
                <a:gd name="adj2" fmla="val 31618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9" name="AutoShape 16"/>
            <p:cNvSpPr>
              <a:spLocks noChangeArrowheads="1"/>
            </p:cNvSpPr>
            <p:nvPr/>
          </p:nvSpPr>
          <p:spPr bwMode="auto">
            <a:xfrm>
              <a:off x="2566988" y="4487862"/>
              <a:ext cx="215900" cy="273050"/>
            </a:xfrm>
            <a:prstGeom prst="upArrow">
              <a:avLst>
                <a:gd name="adj1" fmla="val 50000"/>
                <a:gd name="adj2" fmla="val 31618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3581400" y="1219200"/>
              <a:ext cx="1150937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3333CC"/>
                  </a:solidFill>
                </a:rPr>
                <a:t>output vector</a:t>
              </a:r>
            </a:p>
          </p:txBody>
        </p:sp>
        <p:sp>
          <p:nvSpPr>
            <p:cNvPr id="22" name="Text Box 8"/>
            <p:cNvSpPr txBox="1">
              <a:spLocks noChangeArrowheads="1"/>
            </p:cNvSpPr>
            <p:nvPr/>
          </p:nvSpPr>
          <p:spPr bwMode="auto">
            <a:xfrm>
              <a:off x="1564944" y="3048000"/>
              <a:ext cx="2230437" cy="54451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500 neurons</a:t>
              </a:r>
              <a:r>
                <a:rPr lang="en-US" sz="2800"/>
                <a:t> </a:t>
              </a:r>
            </a:p>
          </p:txBody>
        </p:sp>
        <p:sp>
          <p:nvSpPr>
            <p:cNvPr id="23" name="Text Box 8"/>
            <p:cNvSpPr txBox="1">
              <a:spLocks noChangeArrowheads="1"/>
            </p:cNvSpPr>
            <p:nvPr/>
          </p:nvSpPr>
          <p:spPr bwMode="auto">
            <a:xfrm>
              <a:off x="990601" y="2133600"/>
              <a:ext cx="3276600" cy="52322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dirty="0" smtClean="0"/>
                <a:t>2000 </a:t>
              </a:r>
              <a:r>
                <a:rPr lang="en-US" sz="2400" dirty="0"/>
                <a:t>neurons</a:t>
              </a:r>
              <a:r>
                <a:rPr lang="en-US" sz="2800" dirty="0"/>
                <a:t> </a:t>
              </a:r>
            </a:p>
          </p:txBody>
        </p:sp>
        <p:sp>
          <p:nvSpPr>
            <p:cNvPr id="25" name="AutoShape 15"/>
            <p:cNvSpPr>
              <a:spLocks noChangeArrowheads="1"/>
            </p:cNvSpPr>
            <p:nvPr/>
          </p:nvSpPr>
          <p:spPr bwMode="auto">
            <a:xfrm>
              <a:off x="2526044" y="1795462"/>
              <a:ext cx="215900" cy="273050"/>
            </a:xfrm>
            <a:prstGeom prst="upArrow">
              <a:avLst>
                <a:gd name="adj1" fmla="val 50000"/>
                <a:gd name="adj2" fmla="val 31618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6" name="Text Box 8"/>
            <p:cNvSpPr txBox="1">
              <a:spLocks noChangeArrowheads="1"/>
            </p:cNvSpPr>
            <p:nvPr/>
          </p:nvSpPr>
          <p:spPr bwMode="auto">
            <a:xfrm>
              <a:off x="1842449" y="1309048"/>
              <a:ext cx="1600199" cy="46166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dirty="0" smtClean="0"/>
                <a:t>10 labels</a:t>
              </a:r>
              <a:endParaRPr lang="en-US" sz="2800" dirty="0"/>
            </a:p>
          </p:txBody>
        </p:sp>
        <p:pic>
          <p:nvPicPr>
            <p:cNvPr id="27" name="movierecon2.avi">
              <a:hlinkClick r:id="" action="ppaction://media"/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29000" y="5105400"/>
              <a:ext cx="870489" cy="376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Прямоугольник 27"/>
            <p:cNvSpPr/>
            <p:nvPr/>
          </p:nvSpPr>
          <p:spPr>
            <a:xfrm>
              <a:off x="3886200" y="48768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7200" y="1524000"/>
            <a:ext cx="29161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The Network used </a:t>
            </a:r>
          </a:p>
          <a:p>
            <a:r>
              <a:rPr lang="en-GB" b="1" dirty="0" smtClean="0"/>
              <a:t>to recognize handwritten</a:t>
            </a:r>
          </a:p>
          <a:p>
            <a:r>
              <a:rPr lang="en-GB" b="1" dirty="0" smtClean="0"/>
              <a:t>binary digits from </a:t>
            </a:r>
          </a:p>
          <a:p>
            <a:r>
              <a:rPr lang="en-GB" b="1" dirty="0" smtClean="0"/>
              <a:t>MNIST database:</a:t>
            </a:r>
            <a:endParaRPr lang="ru-RU" b="1" dirty="0"/>
          </a:p>
        </p:txBody>
      </p:sp>
      <p:pic>
        <p:nvPicPr>
          <p:cNvPr id="43" name="movierecon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4070543"/>
            <a:ext cx="1524835" cy="659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movierecon3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46360" y="4088249"/>
            <a:ext cx="1482876" cy="641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TextBox 44"/>
          <p:cNvSpPr txBox="1"/>
          <p:nvPr/>
        </p:nvSpPr>
        <p:spPr>
          <a:xfrm>
            <a:off x="437864" y="3758119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u="sng" dirty="0" smtClean="0"/>
              <a:t>Class:</a:t>
            </a:r>
            <a:endParaRPr lang="ru-RU" sz="1400" u="sng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2350824" y="3794825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u="sng" dirty="0" smtClean="0"/>
              <a:t>Non Class:</a:t>
            </a:r>
            <a:endParaRPr lang="ru-RU" sz="1400" u="sng" dirty="0"/>
          </a:p>
        </p:txBody>
      </p:sp>
      <p:sp>
        <p:nvSpPr>
          <p:cNvPr id="47" name="Прямоугольник 46"/>
          <p:cNvSpPr/>
          <p:nvPr/>
        </p:nvSpPr>
        <p:spPr>
          <a:xfrm>
            <a:off x="2362200" y="4697849"/>
            <a:ext cx="2895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 smtClean="0">
                <a:solidFill>
                  <a:srgbClr val="FF0000"/>
                </a:solidFill>
              </a:rPr>
              <a:t>Images from an unfamiliar digit class (the network tries to see every image as a 2)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48" name="Text Box 19"/>
          <p:cNvSpPr txBox="1">
            <a:spLocks noChangeArrowheads="1"/>
          </p:cNvSpPr>
          <p:nvPr/>
        </p:nvSpPr>
        <p:spPr bwMode="auto">
          <a:xfrm>
            <a:off x="381000" y="4774049"/>
            <a:ext cx="17526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 smtClean="0">
                <a:solidFill>
                  <a:srgbClr val="FF0000"/>
                </a:solidFill>
              </a:rPr>
              <a:t>New test images from the digit class that the model was trained on</a:t>
            </a:r>
          </a:p>
        </p:txBody>
      </p:sp>
      <p:sp>
        <p:nvSpPr>
          <p:cNvPr id="24" name="Номер слайда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36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video>
            <p:video>
              <p:cMediaNode>
                <p:cTn id="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8686800" cy="11430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Examples of correctly recognized handwritten digits</a:t>
            </a:r>
            <a:br>
              <a:rPr lang="en-US" sz="2800" dirty="0" smtClean="0"/>
            </a:br>
            <a:r>
              <a:rPr lang="en-US" sz="2800" dirty="0" smtClean="0"/>
              <a:t>that the neural network had never seen before           </a:t>
            </a:r>
            <a:endParaRPr lang="en-US" sz="2800" dirty="0" smtClean="0">
              <a:solidFill>
                <a:srgbClr val="009900"/>
              </a:solidFill>
            </a:endParaRPr>
          </a:p>
        </p:txBody>
      </p:sp>
      <p:pic>
        <p:nvPicPr>
          <p:cNvPr id="44035" name="Picture 3" descr="close4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1157" y="1524001"/>
            <a:ext cx="358604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544757"/>
            <a:ext cx="3248025" cy="3236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Содержимое 2"/>
          <p:cNvSpPr txBox="1">
            <a:spLocks/>
          </p:cNvSpPr>
          <p:nvPr/>
        </p:nvSpPr>
        <p:spPr>
          <a:xfrm>
            <a:off x="721056" y="4947312"/>
            <a:ext cx="5257800" cy="16764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Pros: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Good generalization capabilities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binary values permitted.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 Invariance (neither translation nor rotation).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37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74638"/>
            <a:ext cx="8748712" cy="11430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How well does it discriminate on MNIST test set with no extra information about geometric distortions?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001000" cy="2438400"/>
          </a:xfrm>
        </p:spPr>
        <p:txBody>
          <a:bodyPr/>
          <a:lstStyle/>
          <a:p>
            <a:pPr eaLnBrk="1" hangingPunct="1"/>
            <a:r>
              <a:rPr lang="en-US" sz="2400" dirty="0" smtClean="0">
                <a:solidFill>
                  <a:srgbClr val="009900"/>
                </a:solidFill>
              </a:rPr>
              <a:t>Generative model based on RBM’s                   1.25%</a:t>
            </a:r>
            <a:endParaRPr lang="en-US" sz="2000" dirty="0" smtClean="0">
              <a:solidFill>
                <a:srgbClr val="009900"/>
              </a:solidFill>
            </a:endParaRPr>
          </a:p>
          <a:p>
            <a:pPr eaLnBrk="1" hangingPunct="1"/>
            <a:r>
              <a:rPr lang="en-US" sz="2400" dirty="0" smtClean="0"/>
              <a:t>Support Vector Machine  (</a:t>
            </a:r>
            <a:r>
              <a:rPr lang="en-US" sz="2400" dirty="0" err="1" smtClean="0"/>
              <a:t>Decoste</a:t>
            </a:r>
            <a:r>
              <a:rPr lang="en-US" sz="2400" dirty="0" smtClean="0"/>
              <a:t> et. al.)	   1.4%   </a:t>
            </a:r>
            <a:endParaRPr lang="en-US" sz="2400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en-US" sz="2400" dirty="0" err="1" smtClean="0"/>
              <a:t>Backprop</a:t>
            </a:r>
            <a:r>
              <a:rPr lang="en-US" sz="2400" dirty="0" smtClean="0"/>
              <a:t> with 1000 </a:t>
            </a:r>
            <a:r>
              <a:rPr lang="en-US" sz="2400" dirty="0" err="1" smtClean="0"/>
              <a:t>hiddens</a:t>
            </a:r>
            <a:r>
              <a:rPr lang="en-US" sz="2400" dirty="0" smtClean="0"/>
              <a:t> (Platt)                 ~1.6%</a:t>
            </a:r>
          </a:p>
          <a:p>
            <a:pPr eaLnBrk="1" hangingPunct="1"/>
            <a:r>
              <a:rPr lang="en-US" sz="2400" dirty="0" err="1" smtClean="0"/>
              <a:t>Backprop</a:t>
            </a:r>
            <a:r>
              <a:rPr lang="en-US" sz="2400" dirty="0" smtClean="0"/>
              <a:t> with 500 --&gt;300 </a:t>
            </a:r>
            <a:r>
              <a:rPr lang="en-US" sz="2400" dirty="0" err="1" smtClean="0"/>
              <a:t>hiddens</a:t>
            </a:r>
            <a:r>
              <a:rPr lang="en-US" sz="2400" dirty="0" smtClean="0"/>
              <a:t>                  ~1.6%</a:t>
            </a:r>
          </a:p>
          <a:p>
            <a:pPr eaLnBrk="1" hangingPunct="1"/>
            <a:r>
              <a:rPr lang="en-US" sz="2400" dirty="0" smtClean="0"/>
              <a:t>K-Nearest Neighbor                                        ~ 3.3%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38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A non-linear generative model for human motion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39</a:t>
            </a:fld>
            <a:endParaRPr lang="ru-RU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479639"/>
            <a:ext cx="8825805" cy="730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590800"/>
            <a:ext cx="4038600" cy="280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4572000" y="2819400"/>
            <a:ext cx="4428520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 CMU Graphics Lab Motion Capture Database</a:t>
            </a:r>
          </a:p>
          <a:p>
            <a:endParaRPr lang="fr-FR" dirty="0" smtClean="0"/>
          </a:p>
          <a:p>
            <a:r>
              <a:rPr lang="fr-FR" dirty="0" smtClean="0"/>
              <a:t>Sampled motion from video (30 Hz).</a:t>
            </a:r>
          </a:p>
          <a:p>
            <a:endParaRPr lang="fr-FR" dirty="0" smtClean="0"/>
          </a:p>
          <a:p>
            <a:r>
              <a:rPr lang="fr-FR" dirty="0" smtClean="0"/>
              <a:t>Each frame is a Vector 1x60 of the skeleton </a:t>
            </a:r>
          </a:p>
          <a:p>
            <a:r>
              <a:rPr lang="fr-FR" dirty="0" smtClean="0"/>
              <a:t>Parameters (3D joint angles).</a:t>
            </a:r>
          </a:p>
          <a:p>
            <a:endParaRPr lang="fr-FR" dirty="0" smtClean="0"/>
          </a:p>
          <a:p>
            <a:r>
              <a:rPr lang="en-US" dirty="0" smtClean="0"/>
              <a:t> The data does not need to be heavily </a:t>
            </a:r>
          </a:p>
          <a:p>
            <a:r>
              <a:rPr lang="en-US" dirty="0" smtClean="0"/>
              <a:t>preprocessed or dimensionality reduced.</a:t>
            </a:r>
            <a:endParaRPr lang="fr-FR" dirty="0" smtClean="0"/>
          </a:p>
          <a:p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Содержимое 4" descr="neurons_pic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28800" y="1744982"/>
            <a:ext cx="5943600" cy="3970017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1600200" y="1600200"/>
            <a:ext cx="1752600" cy="3505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87656" y="4724400"/>
            <a:ext cx="2005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smtClean="0">
                <a:solidFill>
                  <a:srgbClr val="FF0000"/>
                </a:solidFill>
              </a:rPr>
              <a:t>Most common in the </a:t>
            </a:r>
          </a:p>
          <a:p>
            <a:r>
              <a:rPr lang="en-US" sz="1600" b="1" i="1" dirty="0" smtClean="0">
                <a:solidFill>
                  <a:srgbClr val="FF0000"/>
                </a:solidFill>
              </a:rPr>
              <a:t>Preliminary parts of </a:t>
            </a:r>
          </a:p>
          <a:p>
            <a:r>
              <a:rPr lang="en-US" sz="1600" b="1" i="1" dirty="0" smtClean="0">
                <a:solidFill>
                  <a:srgbClr val="FF0000"/>
                </a:solidFill>
              </a:rPr>
              <a:t>The data processing</a:t>
            </a:r>
          </a:p>
          <a:p>
            <a:r>
              <a:rPr lang="en-US" sz="1600" b="1" i="1" dirty="0" smtClean="0">
                <a:solidFill>
                  <a:srgbClr val="FF0000"/>
                </a:solidFill>
              </a:rPr>
              <a:t>Retina, ears</a:t>
            </a:r>
            <a:endParaRPr lang="ru-RU" sz="1600" b="1" i="1" dirty="0">
              <a:solidFill>
                <a:srgbClr val="FF0000"/>
              </a:solidFill>
            </a:endParaRPr>
          </a:p>
        </p:txBody>
      </p:sp>
      <p:pic>
        <p:nvPicPr>
          <p:cNvPr id="9" name="Рисунок 8" descr="Retina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0096" y="41903"/>
            <a:ext cx="5486400" cy="43014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43600" y="41903"/>
            <a:ext cx="120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0099"/>
                </a:solidFill>
              </a:rPr>
              <a:t>The Retina</a:t>
            </a:r>
            <a:endParaRPr lang="ru-RU" b="1" dirty="0">
              <a:solidFill>
                <a:srgbClr val="000099"/>
              </a:solidFill>
            </a:endParaRPr>
          </a:p>
        </p:txBody>
      </p:sp>
      <p:pic>
        <p:nvPicPr>
          <p:cNvPr id="11" name="Рисунок 10" descr="Retina3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2062" y="4114800"/>
            <a:ext cx="2776538" cy="2511264"/>
          </a:xfrm>
          <a:prstGeom prst="rect">
            <a:avLst/>
          </a:prstGeom>
        </p:spPr>
      </p:pic>
      <p:sp>
        <p:nvSpPr>
          <p:cNvPr id="12" name="Блок-схема: процесс 11"/>
          <p:cNvSpPr/>
          <p:nvPr/>
        </p:nvSpPr>
        <p:spPr>
          <a:xfrm>
            <a:off x="3276600" y="4343400"/>
            <a:ext cx="1828800" cy="13716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RBM (cRBM)</a:t>
            </a:r>
            <a:endParaRPr lang="ru-RU" dirty="0"/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8195" y="1251039"/>
            <a:ext cx="8825805" cy="730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 Box 25"/>
          <p:cNvSpPr txBox="1">
            <a:spLocks noChangeArrowheads="1"/>
          </p:cNvSpPr>
          <p:nvPr/>
        </p:nvSpPr>
        <p:spPr bwMode="auto">
          <a:xfrm>
            <a:off x="8058504" y="2044700"/>
            <a:ext cx="275373" cy="374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t</a:t>
            </a:r>
          </a:p>
        </p:txBody>
      </p:sp>
      <p:grpSp>
        <p:nvGrpSpPr>
          <p:cNvPr id="3" name="Группа 26"/>
          <p:cNvGrpSpPr/>
          <p:nvPr/>
        </p:nvGrpSpPr>
        <p:grpSpPr>
          <a:xfrm>
            <a:off x="6437313" y="2419635"/>
            <a:ext cx="2173287" cy="3915495"/>
            <a:chOff x="6437313" y="2419635"/>
            <a:chExt cx="2173287" cy="3915495"/>
          </a:xfrm>
        </p:grpSpPr>
        <p:sp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6527754" y="4220105"/>
              <a:ext cx="367164" cy="156483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7263432" y="4220105"/>
              <a:ext cx="367164" cy="156483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7997760" y="4220105"/>
              <a:ext cx="367164" cy="1564834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7997760" y="2419635"/>
              <a:ext cx="367164" cy="112220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cxnSp>
          <p:nvCxnSpPr>
            <p:cNvPr id="10" name="AutoShape 23"/>
            <p:cNvCxnSpPr>
              <a:cxnSpLocks noChangeShapeType="1"/>
              <a:stCxn id="9" idx="2"/>
              <a:endCxn id="8" idx="0"/>
            </p:cNvCxnSpPr>
            <p:nvPr/>
          </p:nvCxnSpPr>
          <p:spPr bwMode="auto">
            <a:xfrm>
              <a:off x="8181342" y="3557459"/>
              <a:ext cx="0" cy="64702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triangle" w="lg" len="lg"/>
            </a:ln>
          </p:spPr>
        </p:cxnSp>
        <p:sp>
          <p:nvSpPr>
            <p:cNvPr id="11" name="Text Box 24"/>
            <p:cNvSpPr txBox="1">
              <a:spLocks noChangeArrowheads="1"/>
            </p:cNvSpPr>
            <p:nvPr/>
          </p:nvSpPr>
          <p:spPr bwMode="auto">
            <a:xfrm>
              <a:off x="6437313" y="5873465"/>
              <a:ext cx="217328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t-</a:t>
              </a:r>
              <a:r>
                <a:rPr lang="en-US" sz="2000" dirty="0"/>
                <a:t>2</a:t>
              </a:r>
              <a:r>
                <a:rPr lang="en-US" sz="2400" dirty="0"/>
                <a:t>       t-</a:t>
              </a:r>
              <a:r>
                <a:rPr lang="en-US" sz="2000" dirty="0"/>
                <a:t>1</a:t>
              </a:r>
              <a:r>
                <a:rPr lang="en-US" sz="2400" dirty="0"/>
                <a:t>     </a:t>
              </a:r>
              <a:r>
                <a:rPr lang="en-US" sz="2400" dirty="0" smtClean="0"/>
                <a:t>t</a:t>
              </a:r>
              <a:endParaRPr lang="en-US" sz="2400" dirty="0"/>
            </a:p>
          </p:txBody>
        </p:sp>
        <p:sp>
          <p:nvSpPr>
            <p:cNvPr id="13" name="Oval 26"/>
            <p:cNvSpPr>
              <a:spLocks noChangeArrowheads="1"/>
            </p:cNvSpPr>
            <p:nvPr/>
          </p:nvSpPr>
          <p:spPr bwMode="auto">
            <a:xfrm>
              <a:off x="6589848" y="4455742"/>
              <a:ext cx="275373" cy="26557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4" name="Oval 27"/>
            <p:cNvSpPr>
              <a:spLocks noChangeArrowheads="1"/>
            </p:cNvSpPr>
            <p:nvPr/>
          </p:nvSpPr>
          <p:spPr bwMode="auto">
            <a:xfrm>
              <a:off x="8058504" y="2497747"/>
              <a:ext cx="275373" cy="26557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graphicFrame>
          <p:nvGraphicFramePr>
            <p:cNvPr id="15" name="Object 28"/>
            <p:cNvGraphicFramePr>
              <a:graphicFrameLocks noChangeAspect="1"/>
            </p:cNvGraphicFramePr>
            <p:nvPr/>
          </p:nvGraphicFramePr>
          <p:xfrm>
            <a:off x="6651942" y="4446628"/>
            <a:ext cx="153885" cy="274693"/>
          </p:xfrm>
          <a:graphic>
            <a:graphicData uri="http://schemas.openxmlformats.org/presentationml/2006/ole">
              <p:oleObj spid="_x0000_s197634" name="Equation" r:id="rId4" imgW="88560" imgH="164880" progId="Equation.3">
                <p:embed/>
              </p:oleObj>
            </a:graphicData>
          </a:graphic>
        </p:graphicFrame>
        <p:graphicFrame>
          <p:nvGraphicFramePr>
            <p:cNvPr id="16" name="Object 29"/>
            <p:cNvGraphicFramePr>
              <a:graphicFrameLocks noChangeAspect="1"/>
            </p:cNvGraphicFramePr>
            <p:nvPr/>
          </p:nvGraphicFramePr>
          <p:xfrm>
            <a:off x="8077402" y="2467804"/>
            <a:ext cx="206530" cy="296824"/>
          </p:xfrm>
          <a:graphic>
            <a:graphicData uri="http://schemas.openxmlformats.org/presentationml/2006/ole">
              <p:oleObj spid="_x0000_s197635" name="Equation" r:id="rId5" imgW="126720" imgH="190440" progId="Equation.3">
                <p:embed/>
              </p:oleObj>
            </a:graphicData>
          </a:graphic>
        </p:graphicFrame>
        <p:cxnSp>
          <p:nvCxnSpPr>
            <p:cNvPr id="17" name="AutoShape 30"/>
            <p:cNvCxnSpPr>
              <a:cxnSpLocks noChangeShapeType="1"/>
              <a:stCxn id="6" idx="0"/>
            </p:cNvCxnSpPr>
            <p:nvPr/>
          </p:nvCxnSpPr>
          <p:spPr bwMode="auto">
            <a:xfrm flipV="1">
              <a:off x="6711336" y="3493668"/>
              <a:ext cx="1225680" cy="726437"/>
            </a:xfrm>
            <a:prstGeom prst="straightConnector1">
              <a:avLst/>
            </a:prstGeom>
            <a:noFill/>
            <a:ln w="19050">
              <a:solidFill>
                <a:srgbClr val="006600"/>
              </a:solidFill>
              <a:round/>
              <a:headEnd/>
              <a:tailEnd type="triangle" w="lg" len="lg"/>
            </a:ln>
          </p:spPr>
        </p:cxnSp>
        <p:cxnSp>
          <p:nvCxnSpPr>
            <p:cNvPr id="18" name="AutoShape 31"/>
            <p:cNvCxnSpPr>
              <a:cxnSpLocks noChangeShapeType="1"/>
              <a:stCxn id="7" idx="0"/>
            </p:cNvCxnSpPr>
            <p:nvPr/>
          </p:nvCxnSpPr>
          <p:spPr bwMode="auto">
            <a:xfrm flipV="1">
              <a:off x="7447014" y="3561364"/>
              <a:ext cx="580443" cy="658740"/>
            </a:xfrm>
            <a:prstGeom prst="straightConnector1">
              <a:avLst/>
            </a:prstGeom>
            <a:noFill/>
            <a:ln w="19050">
              <a:solidFill>
                <a:srgbClr val="006600"/>
              </a:solidFill>
              <a:round/>
              <a:headEnd/>
              <a:tailEnd type="triangle" w="lg" len="lg"/>
            </a:ln>
          </p:spPr>
        </p:cxnSp>
        <p:cxnSp>
          <p:nvCxnSpPr>
            <p:cNvPr id="19" name="AutoShape 32"/>
            <p:cNvCxnSpPr>
              <a:cxnSpLocks noChangeShapeType="1"/>
              <a:stCxn id="6" idx="2"/>
              <a:endCxn id="8" idx="2"/>
            </p:cNvCxnSpPr>
            <p:nvPr/>
          </p:nvCxnSpPr>
          <p:spPr bwMode="auto">
            <a:xfrm rot="16200000" flipH="1">
              <a:off x="7438528" y="5057746"/>
              <a:ext cx="15622" cy="1470006"/>
            </a:xfrm>
            <a:prstGeom prst="curvedConnector3">
              <a:avLst>
                <a:gd name="adj1" fmla="val 833333"/>
              </a:avLst>
            </a:prstGeom>
            <a:noFill/>
            <a:ln w="28575">
              <a:solidFill>
                <a:srgbClr val="3333CC"/>
              </a:solidFill>
              <a:round/>
              <a:headEnd/>
              <a:tailEnd type="triangle" w="lg" len="lg"/>
            </a:ln>
          </p:spPr>
        </p:cxnSp>
        <p:cxnSp>
          <p:nvCxnSpPr>
            <p:cNvPr id="20" name="AutoShape 33"/>
            <p:cNvCxnSpPr>
              <a:cxnSpLocks noChangeShapeType="1"/>
              <a:stCxn id="7" idx="3"/>
              <a:endCxn id="8" idx="1"/>
            </p:cNvCxnSpPr>
            <p:nvPr/>
          </p:nvCxnSpPr>
          <p:spPr bwMode="auto">
            <a:xfrm>
              <a:off x="7630596" y="5002522"/>
              <a:ext cx="350966" cy="0"/>
            </a:xfrm>
            <a:prstGeom prst="straightConnector1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lg" len="lg"/>
            </a:ln>
          </p:spPr>
        </p:cxnSp>
      </p:grpSp>
      <p:sp>
        <p:nvSpPr>
          <p:cNvPr id="24" name="TextBox 23"/>
          <p:cNvSpPr txBox="1"/>
          <p:nvPr/>
        </p:nvSpPr>
        <p:spPr>
          <a:xfrm>
            <a:off x="838200" y="2209800"/>
            <a:ext cx="556594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GB" i="1" dirty="0" smtClean="0"/>
              <a:t>   Can model temporal dependences </a:t>
            </a:r>
          </a:p>
          <a:p>
            <a:pPr lvl="1"/>
            <a:r>
              <a:rPr lang="en-GB" i="1" dirty="0" smtClean="0"/>
              <a:t>by treating the visible variables in </a:t>
            </a:r>
          </a:p>
          <a:p>
            <a:pPr lvl="1"/>
            <a:r>
              <a:rPr lang="en-GB" i="1" dirty="0" smtClean="0"/>
              <a:t>the past as an </a:t>
            </a:r>
            <a:r>
              <a:rPr lang="en-GB" b="1" i="1" dirty="0" smtClean="0">
                <a:solidFill>
                  <a:schemeClr val="accent1">
                    <a:lumMod val="25000"/>
                  </a:schemeClr>
                </a:solidFill>
                <a:sym typeface="Wingdings" pitchFamily="2" charset="2"/>
              </a:rPr>
              <a:t>additional biases.</a:t>
            </a:r>
          </a:p>
          <a:p>
            <a:pPr lvl="1"/>
            <a:endParaRPr lang="en-GB" b="1" i="1" dirty="0" smtClean="0">
              <a:solidFill>
                <a:schemeClr val="accent1">
                  <a:lumMod val="25000"/>
                </a:schemeClr>
              </a:solidFill>
              <a:sym typeface="Wingdings" pitchFamily="2" charset="2"/>
            </a:endParaRPr>
          </a:p>
          <a:p>
            <a:pPr>
              <a:buFont typeface="Wingdings" pitchFamily="2" charset="2"/>
              <a:buChar char="q"/>
            </a:pPr>
            <a:r>
              <a:rPr lang="en-GB" i="1" dirty="0" smtClean="0"/>
              <a:t>   Add two types of connections:</a:t>
            </a:r>
          </a:p>
          <a:p>
            <a:pPr lvl="1"/>
            <a:r>
              <a:rPr lang="en-GB" b="1" i="1" dirty="0" smtClean="0">
                <a:solidFill>
                  <a:srgbClr val="006600"/>
                </a:solidFill>
              </a:rPr>
              <a:t>from the past n frames of visible</a:t>
            </a:r>
          </a:p>
          <a:p>
            <a:pPr lvl="1"/>
            <a:r>
              <a:rPr lang="en-GB" b="1" i="1" dirty="0" smtClean="0">
                <a:solidFill>
                  <a:srgbClr val="006600"/>
                </a:solidFill>
              </a:rPr>
              <a:t>to the current visible.</a:t>
            </a:r>
          </a:p>
          <a:p>
            <a:pPr lvl="1"/>
            <a:r>
              <a:rPr lang="en-GB" b="1" i="1" dirty="0" smtClean="0">
                <a:solidFill>
                  <a:srgbClr val="000099"/>
                </a:solidFill>
              </a:rPr>
              <a:t>from the past n frames of visible</a:t>
            </a:r>
          </a:p>
          <a:p>
            <a:pPr lvl="1"/>
            <a:r>
              <a:rPr lang="en-GB" b="1" i="1" dirty="0" smtClean="0">
                <a:solidFill>
                  <a:srgbClr val="000099"/>
                </a:solidFill>
              </a:rPr>
              <a:t>to the current hidden.</a:t>
            </a:r>
          </a:p>
          <a:p>
            <a:pPr lvl="1"/>
            <a:endParaRPr lang="en-GB" b="1" i="1" dirty="0" smtClean="0">
              <a:solidFill>
                <a:srgbClr val="000099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GB" i="1" dirty="0" smtClean="0"/>
              <a:t>   Given the past n frames, the hidden</a:t>
            </a:r>
          </a:p>
          <a:p>
            <a:pPr lvl="1"/>
            <a:r>
              <a:rPr lang="en-GB" i="1" dirty="0" smtClean="0"/>
              <a:t>units at time t are cond. independent</a:t>
            </a:r>
            <a:r>
              <a:rPr lang="en-GB" i="1" dirty="0" smtClean="0">
                <a:sym typeface="Wingdings" pitchFamily="2" charset="2"/>
              </a:rPr>
              <a:t></a:t>
            </a:r>
            <a:endParaRPr lang="en-GB" i="1" dirty="0" smtClean="0"/>
          </a:p>
          <a:p>
            <a:pPr lvl="1"/>
            <a:r>
              <a:rPr lang="en-GB" dirty="0" smtClean="0">
                <a:sym typeface="Wingdings" pitchFamily="2" charset="2"/>
              </a:rPr>
              <a:t> </a:t>
            </a:r>
            <a:r>
              <a:rPr lang="en-GB" b="1" i="1" dirty="0" smtClean="0">
                <a:solidFill>
                  <a:schemeClr val="accent1">
                    <a:lumMod val="25000"/>
                  </a:schemeClr>
                </a:solidFill>
                <a:sym typeface="Wingdings" pitchFamily="2" charset="2"/>
              </a:rPr>
              <a:t>we can still use the CD for training cRBMs</a:t>
            </a:r>
          </a:p>
          <a:p>
            <a:endParaRPr lang="ru-RU" b="1" i="1" dirty="0" smtClean="0">
              <a:solidFill>
                <a:srgbClr val="006600"/>
              </a:solidFill>
            </a:endParaRP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40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41</a:t>
            </a:fld>
            <a:endParaRPr lang="ru-RU"/>
          </a:p>
        </p:txBody>
      </p:sp>
      <p:pic>
        <p:nvPicPr>
          <p:cNvPr id="5" name="Рисунок 4" descr="MotionGeneration1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16734" y="2776782"/>
            <a:ext cx="1310532" cy="1304436"/>
          </a:xfrm>
          <a:prstGeom prst="rect">
            <a:avLst/>
          </a:prstGeom>
        </p:spPr>
      </p:pic>
      <p:pic>
        <p:nvPicPr>
          <p:cNvPr id="7" name="Рисунок 6" descr="MotionGeneration3.png">
            <a:hlinkClick r:id="rId4" action="ppaction://program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6000" y="2770496"/>
            <a:ext cx="1304436" cy="1304436"/>
          </a:xfrm>
          <a:prstGeom prst="rect">
            <a:avLst/>
          </a:prstGeom>
        </p:spPr>
      </p:pic>
      <p:pic>
        <p:nvPicPr>
          <p:cNvPr id="8" name="Рисунок 7" descr="MotionGeneration1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952" y="2783068"/>
            <a:ext cx="1310532" cy="1304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19400" y="2870537"/>
            <a:ext cx="3909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solidFill>
                  <a:srgbClr val="000099"/>
                </a:solidFill>
              </a:rPr>
              <a:t>THANK YOU</a:t>
            </a:r>
            <a:endParaRPr lang="ru-RU" sz="60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Lego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752600"/>
            <a:ext cx="3839748" cy="1997869"/>
          </a:xfrm>
          <a:prstGeom prst="rect">
            <a:avLst/>
          </a:prstGeom>
        </p:spPr>
      </p:pic>
      <p:pic>
        <p:nvPicPr>
          <p:cNvPr id="4" name="Рисунок 3" descr="Lego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48" y="3810000"/>
            <a:ext cx="3796352" cy="1921669"/>
          </a:xfrm>
          <a:prstGeom prst="rect">
            <a:avLst/>
          </a:prstGeom>
        </p:spPr>
      </p:pic>
      <p:pic>
        <p:nvPicPr>
          <p:cNvPr id="5" name="Рисунок 4" descr="Le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4400" y="1752600"/>
            <a:ext cx="1066800" cy="2022039"/>
          </a:xfrm>
          <a:prstGeom prst="rect">
            <a:avLst/>
          </a:prstGeom>
        </p:spPr>
      </p:pic>
      <p:pic>
        <p:nvPicPr>
          <p:cNvPr id="6" name="Рисунок 5" descr="Lego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6008" y="3823648"/>
            <a:ext cx="968992" cy="19030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3000" y="5943600"/>
            <a:ext cx="2380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smtClean="0">
                <a:solidFill>
                  <a:srgbClr val="006600"/>
                </a:solidFill>
              </a:rPr>
              <a:t>Much easier to learn!!!</a:t>
            </a:r>
            <a:endParaRPr lang="ru-RU" b="1" i="1" dirty="0">
              <a:solidFill>
                <a:srgbClr val="0066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4150" y="1078468"/>
            <a:ext cx="1756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0099"/>
                </a:solidFill>
              </a:rPr>
              <a:t>Structured input</a:t>
            </a:r>
            <a:endParaRPr lang="ru-RU" b="1" dirty="0">
              <a:solidFill>
                <a:srgbClr val="000099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345302" y="1078468"/>
            <a:ext cx="1969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rgbClr val="000099"/>
                </a:solidFill>
              </a:rPr>
              <a:t>Independent input</a:t>
            </a:r>
            <a:endParaRPr lang="ru-RU" b="1" dirty="0">
              <a:solidFill>
                <a:srgbClr val="000099"/>
              </a:solidFill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43</a:t>
            </a:fld>
            <a:endParaRPr lang="ru-RU"/>
          </a:p>
        </p:txBody>
      </p:sp>
      <p:sp>
        <p:nvSpPr>
          <p:cNvPr id="11" name="Прямоугольник 10">
            <a:hlinkClick r:id="rId6" action="ppaction://hlinksldjump"/>
          </p:cNvPr>
          <p:cNvSpPr/>
          <p:nvPr/>
        </p:nvSpPr>
        <p:spPr>
          <a:xfrm>
            <a:off x="3733800" y="5889008"/>
            <a:ext cx="12192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Back (3)</a:t>
            </a:r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12" name="Рисунок 11" descr="Le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7400" y="1752600"/>
            <a:ext cx="1066800" cy="2022039"/>
          </a:xfrm>
          <a:prstGeom prst="rect">
            <a:avLst/>
          </a:prstGeom>
        </p:spPr>
      </p:pic>
      <p:pic>
        <p:nvPicPr>
          <p:cNvPr id="13" name="Рисунок 12" descr="Lego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89008" y="3823648"/>
            <a:ext cx="968992" cy="1903095"/>
          </a:xfrm>
          <a:prstGeom prst="rect">
            <a:avLst/>
          </a:prstGeom>
        </p:spPr>
      </p:pic>
      <p:pic>
        <p:nvPicPr>
          <p:cNvPr id="14" name="Рисунок 13" descr="Le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34200" y="1744640"/>
            <a:ext cx="1066800" cy="2022039"/>
          </a:xfrm>
          <a:prstGeom prst="rect">
            <a:avLst/>
          </a:prstGeom>
        </p:spPr>
      </p:pic>
      <p:pic>
        <p:nvPicPr>
          <p:cNvPr id="15" name="Рисунок 14" descr="Lego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55808" y="3815688"/>
            <a:ext cx="968992" cy="1903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Perceptron is a linear classifier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44</a:t>
            </a:fld>
            <a:endParaRPr lang="ru-RU"/>
          </a:p>
        </p:txBody>
      </p:sp>
      <p:grpSp>
        <p:nvGrpSpPr>
          <p:cNvPr id="4" name="Группа 3"/>
          <p:cNvGrpSpPr/>
          <p:nvPr/>
        </p:nvGrpSpPr>
        <p:grpSpPr>
          <a:xfrm>
            <a:off x="2438400" y="1295400"/>
            <a:ext cx="4419600" cy="4724400"/>
            <a:chOff x="5334000" y="743565"/>
            <a:chExt cx="5029200" cy="5867401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5334000" y="743565"/>
              <a:ext cx="5029200" cy="5867401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144"/>
            <p:cNvGrpSpPr/>
            <p:nvPr/>
          </p:nvGrpSpPr>
          <p:grpSpPr>
            <a:xfrm>
              <a:off x="5410200" y="990600"/>
              <a:ext cx="4648200" cy="5486399"/>
              <a:chOff x="1492251" y="176213"/>
              <a:chExt cx="5607051" cy="6211887"/>
            </a:xfrm>
          </p:grpSpPr>
          <p:grpSp>
            <p:nvGrpSpPr>
              <p:cNvPr id="7" name="Group 93"/>
              <p:cNvGrpSpPr>
                <a:grpSpLocks/>
              </p:cNvGrpSpPr>
              <p:nvPr/>
            </p:nvGrpSpPr>
            <p:grpSpPr bwMode="auto">
              <a:xfrm>
                <a:off x="3386140" y="176213"/>
                <a:ext cx="2033588" cy="2209800"/>
                <a:chOff x="1680" y="1488"/>
                <a:chExt cx="1281" cy="1392"/>
              </a:xfrm>
            </p:grpSpPr>
            <p:sp>
              <p:nvSpPr>
                <p:cNvPr id="44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1824" y="1488"/>
                  <a:ext cx="960" cy="1392"/>
                </a:xfrm>
                <a:prstGeom prst="line">
                  <a:avLst/>
                </a:prstGeom>
                <a:no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" name="AutoShape 78"/>
                <p:cNvSpPr>
                  <a:spLocks noChangeArrowheads="1"/>
                </p:cNvSpPr>
                <p:nvPr/>
              </p:nvSpPr>
              <p:spPr bwMode="auto">
                <a:xfrm>
                  <a:off x="2688" y="1776"/>
                  <a:ext cx="81" cy="81"/>
                </a:xfrm>
                <a:prstGeom prst="flowChartSummingJunction">
                  <a:avLst/>
                </a:prstGeom>
                <a:solidFill>
                  <a:srgbClr val="00FFFF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AutoShape 79"/>
                <p:cNvSpPr>
                  <a:spLocks noChangeArrowheads="1"/>
                </p:cNvSpPr>
                <p:nvPr/>
              </p:nvSpPr>
              <p:spPr bwMode="auto">
                <a:xfrm>
                  <a:off x="2304" y="2256"/>
                  <a:ext cx="81" cy="81"/>
                </a:xfrm>
                <a:prstGeom prst="flowChartSummingJunction">
                  <a:avLst/>
                </a:prstGeom>
                <a:solidFill>
                  <a:srgbClr val="00FFFF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" name="AutoShape 80"/>
                <p:cNvSpPr>
                  <a:spLocks noChangeArrowheads="1"/>
                </p:cNvSpPr>
                <p:nvPr/>
              </p:nvSpPr>
              <p:spPr bwMode="auto">
                <a:xfrm>
                  <a:off x="2544" y="2112"/>
                  <a:ext cx="81" cy="81"/>
                </a:xfrm>
                <a:prstGeom prst="flowChartSummingJunction">
                  <a:avLst/>
                </a:prstGeom>
                <a:solidFill>
                  <a:srgbClr val="00FFFF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" name="AutoShape 81"/>
                <p:cNvSpPr>
                  <a:spLocks noChangeArrowheads="1"/>
                </p:cNvSpPr>
                <p:nvPr/>
              </p:nvSpPr>
              <p:spPr bwMode="auto">
                <a:xfrm>
                  <a:off x="2592" y="1968"/>
                  <a:ext cx="81" cy="81"/>
                </a:xfrm>
                <a:prstGeom prst="flowChartSummingJunction">
                  <a:avLst/>
                </a:prstGeom>
                <a:solidFill>
                  <a:srgbClr val="00FFFF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" name="AutoShape 82"/>
                <p:cNvSpPr>
                  <a:spLocks noChangeArrowheads="1"/>
                </p:cNvSpPr>
                <p:nvPr/>
              </p:nvSpPr>
              <p:spPr bwMode="auto">
                <a:xfrm>
                  <a:off x="2304" y="2640"/>
                  <a:ext cx="81" cy="81"/>
                </a:xfrm>
                <a:prstGeom prst="flowChartSummingJunction">
                  <a:avLst/>
                </a:prstGeom>
                <a:solidFill>
                  <a:srgbClr val="00FFFF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AutoShape 83"/>
                <p:cNvSpPr>
                  <a:spLocks noChangeArrowheads="1"/>
                </p:cNvSpPr>
                <p:nvPr/>
              </p:nvSpPr>
              <p:spPr bwMode="auto">
                <a:xfrm>
                  <a:off x="2496" y="2352"/>
                  <a:ext cx="81" cy="81"/>
                </a:xfrm>
                <a:prstGeom prst="flowChartSummingJunction">
                  <a:avLst/>
                </a:prstGeom>
                <a:solidFill>
                  <a:srgbClr val="00FFFF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1" name="AutoShape 84"/>
                <p:cNvSpPr>
                  <a:spLocks noChangeArrowheads="1"/>
                </p:cNvSpPr>
                <p:nvPr/>
              </p:nvSpPr>
              <p:spPr bwMode="auto">
                <a:xfrm>
                  <a:off x="2880" y="2208"/>
                  <a:ext cx="81" cy="81"/>
                </a:xfrm>
                <a:prstGeom prst="flowChartSummingJunction">
                  <a:avLst/>
                </a:prstGeom>
                <a:solidFill>
                  <a:srgbClr val="00FFFF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" name="AutoShape 85"/>
                <p:cNvSpPr>
                  <a:spLocks noChangeArrowheads="1"/>
                </p:cNvSpPr>
                <p:nvPr/>
              </p:nvSpPr>
              <p:spPr bwMode="auto">
                <a:xfrm>
                  <a:off x="2688" y="2544"/>
                  <a:ext cx="81" cy="81"/>
                </a:xfrm>
                <a:prstGeom prst="flowChartSummingJunction">
                  <a:avLst/>
                </a:prstGeom>
                <a:solidFill>
                  <a:srgbClr val="00FFFF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3" name="AutoShape 86"/>
                <p:cNvSpPr>
                  <a:spLocks noChangeArrowheads="1"/>
                </p:cNvSpPr>
                <p:nvPr/>
              </p:nvSpPr>
              <p:spPr bwMode="auto">
                <a:xfrm>
                  <a:off x="1920" y="2112"/>
                  <a:ext cx="81" cy="81"/>
                </a:xfrm>
                <a:prstGeom prst="flowChartSummingJunction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" name="AutoShape 87"/>
                <p:cNvSpPr>
                  <a:spLocks noChangeArrowheads="1"/>
                </p:cNvSpPr>
                <p:nvPr/>
              </p:nvSpPr>
              <p:spPr bwMode="auto">
                <a:xfrm>
                  <a:off x="2064" y="1728"/>
                  <a:ext cx="81" cy="81"/>
                </a:xfrm>
                <a:prstGeom prst="flowChartSummingJunction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" name="AutoShape 88"/>
                <p:cNvSpPr>
                  <a:spLocks noChangeArrowheads="1"/>
                </p:cNvSpPr>
                <p:nvPr/>
              </p:nvSpPr>
              <p:spPr bwMode="auto">
                <a:xfrm>
                  <a:off x="1680" y="2352"/>
                  <a:ext cx="81" cy="81"/>
                </a:xfrm>
                <a:prstGeom prst="flowChartSummingJunction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" name="AutoShape 89"/>
                <p:cNvSpPr>
                  <a:spLocks noChangeArrowheads="1"/>
                </p:cNvSpPr>
                <p:nvPr/>
              </p:nvSpPr>
              <p:spPr bwMode="auto">
                <a:xfrm>
                  <a:off x="2208" y="2016"/>
                  <a:ext cx="81" cy="81"/>
                </a:xfrm>
                <a:prstGeom prst="flowChartSummingJunction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" name="AutoShape 90"/>
                <p:cNvSpPr>
                  <a:spLocks noChangeArrowheads="1"/>
                </p:cNvSpPr>
                <p:nvPr/>
              </p:nvSpPr>
              <p:spPr bwMode="auto">
                <a:xfrm>
                  <a:off x="1776" y="1968"/>
                  <a:ext cx="81" cy="81"/>
                </a:xfrm>
                <a:prstGeom prst="flowChartSummingJunction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" name="AutoShape 91"/>
                <p:cNvSpPr>
                  <a:spLocks noChangeArrowheads="1"/>
                </p:cNvSpPr>
                <p:nvPr/>
              </p:nvSpPr>
              <p:spPr bwMode="auto">
                <a:xfrm>
                  <a:off x="2304" y="1680"/>
                  <a:ext cx="81" cy="81"/>
                </a:xfrm>
                <a:prstGeom prst="flowChartSummingJunction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9" name="AutoShape 92"/>
                <p:cNvSpPr>
                  <a:spLocks noChangeArrowheads="1"/>
                </p:cNvSpPr>
                <p:nvPr/>
              </p:nvSpPr>
              <p:spPr bwMode="auto">
                <a:xfrm>
                  <a:off x="2016" y="1968"/>
                  <a:ext cx="81" cy="81"/>
                </a:xfrm>
                <a:prstGeom prst="flowChartSummingJunction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8" name="Group 103"/>
              <p:cNvGrpSpPr>
                <a:grpSpLocks/>
              </p:cNvGrpSpPr>
              <p:nvPr/>
            </p:nvGrpSpPr>
            <p:grpSpPr bwMode="auto">
              <a:xfrm>
                <a:off x="1536700" y="2455865"/>
                <a:ext cx="5486400" cy="1887538"/>
                <a:chOff x="992" y="1628"/>
                <a:chExt cx="3456" cy="1189"/>
              </a:xfrm>
            </p:grpSpPr>
            <p:grpSp>
              <p:nvGrpSpPr>
                <p:cNvPr id="9" name="Group 22"/>
                <p:cNvGrpSpPr>
                  <a:grpSpLocks/>
                </p:cNvGrpSpPr>
                <p:nvPr/>
              </p:nvGrpSpPr>
              <p:grpSpPr bwMode="auto">
                <a:xfrm>
                  <a:off x="992" y="1628"/>
                  <a:ext cx="3456" cy="1008"/>
                  <a:chOff x="1104" y="1344"/>
                  <a:chExt cx="3456" cy="1008"/>
                </a:xfrm>
              </p:grpSpPr>
              <p:sp>
                <p:nvSpPr>
                  <p:cNvPr id="34" name="Line 3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1920"/>
                    <a:ext cx="91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5" name="Line 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104" y="1344"/>
                    <a:ext cx="1632" cy="576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6" name="Line 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16" y="1344"/>
                    <a:ext cx="1632" cy="576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" name="Line 14"/>
                  <p:cNvSpPr>
                    <a:spLocks noChangeShapeType="1"/>
                  </p:cNvSpPr>
                  <p:nvPr/>
                </p:nvSpPr>
                <p:spPr bwMode="auto">
                  <a:xfrm>
                    <a:off x="2736" y="1344"/>
                    <a:ext cx="91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8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2016" y="2352"/>
                    <a:ext cx="91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9" name="Line 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16" y="1776"/>
                    <a:ext cx="1632" cy="576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0" name="Line 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928" y="1776"/>
                    <a:ext cx="1632" cy="576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1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3648" y="1776"/>
                    <a:ext cx="91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2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2016" y="1920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3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3648" y="1344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32" name="Rectangle 99"/>
                <p:cNvSpPr>
                  <a:spLocks noChangeArrowheads="1"/>
                </p:cNvSpPr>
                <p:nvPr/>
              </p:nvSpPr>
              <p:spPr bwMode="auto">
                <a:xfrm>
                  <a:off x="1099" y="2229"/>
                  <a:ext cx="164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1</a:t>
                  </a:r>
                </a:p>
              </p:txBody>
            </p:sp>
            <p:sp>
              <p:nvSpPr>
                <p:cNvPr id="33" name="Rectangle 101"/>
                <p:cNvSpPr>
                  <a:spLocks noChangeArrowheads="1"/>
                </p:cNvSpPr>
                <p:nvPr/>
              </p:nvSpPr>
              <p:spPr bwMode="auto">
                <a:xfrm>
                  <a:off x="2124" y="2644"/>
                  <a:ext cx="164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0</a:t>
                  </a:r>
                </a:p>
              </p:txBody>
            </p:sp>
          </p:grpSp>
          <p:grpSp>
            <p:nvGrpSpPr>
              <p:cNvPr id="12" name="Group 105"/>
              <p:cNvGrpSpPr>
                <a:grpSpLocks/>
              </p:cNvGrpSpPr>
              <p:nvPr/>
            </p:nvGrpSpPr>
            <p:grpSpPr bwMode="auto">
              <a:xfrm>
                <a:off x="1492251" y="4175125"/>
                <a:ext cx="5607051" cy="2212975"/>
                <a:chOff x="935" y="2730"/>
                <a:chExt cx="3532" cy="1394"/>
              </a:xfrm>
            </p:grpSpPr>
            <p:sp>
              <p:nvSpPr>
                <p:cNvPr id="10" name="Arc 37"/>
                <p:cNvSpPr>
                  <a:spLocks/>
                </p:cNvSpPr>
                <p:nvPr/>
              </p:nvSpPr>
              <p:spPr bwMode="auto">
                <a:xfrm>
                  <a:off x="1472" y="3430"/>
                  <a:ext cx="254" cy="694"/>
                </a:xfrm>
                <a:custGeom>
                  <a:avLst/>
                  <a:gdLst>
                    <a:gd name="T0" fmla="*/ 0 w 17187"/>
                    <a:gd name="T1" fmla="*/ 0 h 21600"/>
                    <a:gd name="T2" fmla="*/ 0 w 17187"/>
                    <a:gd name="T3" fmla="*/ 0 h 21600"/>
                    <a:gd name="T4" fmla="*/ 0 w 17187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17187"/>
                    <a:gd name="T10" fmla="*/ 0 h 21600"/>
                    <a:gd name="T11" fmla="*/ 17187 w 1718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7187" h="21600" fill="none" extrusionOk="0">
                      <a:moveTo>
                        <a:pt x="-1" y="20"/>
                      </a:moveTo>
                      <a:cubicBezTo>
                        <a:pt x="311" y="6"/>
                        <a:pt x="622" y="-1"/>
                        <a:pt x="934" y="-1"/>
                      </a:cubicBezTo>
                      <a:cubicBezTo>
                        <a:pt x="7161" y="-1"/>
                        <a:pt x="13086" y="2687"/>
                        <a:pt x="17187" y="7374"/>
                      </a:cubicBezTo>
                    </a:path>
                    <a:path w="17187" h="21600" stroke="0" extrusionOk="0">
                      <a:moveTo>
                        <a:pt x="-1" y="20"/>
                      </a:moveTo>
                      <a:cubicBezTo>
                        <a:pt x="311" y="6"/>
                        <a:pt x="622" y="-1"/>
                        <a:pt x="934" y="-1"/>
                      </a:cubicBezTo>
                      <a:cubicBezTo>
                        <a:pt x="7161" y="-1"/>
                        <a:pt x="13086" y="2687"/>
                        <a:pt x="17187" y="7374"/>
                      </a:cubicBezTo>
                      <a:lnTo>
                        <a:pt x="934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" name="Arc 59"/>
                <p:cNvSpPr>
                  <a:spLocks/>
                </p:cNvSpPr>
                <p:nvPr/>
              </p:nvSpPr>
              <p:spPr bwMode="auto">
                <a:xfrm rot="10800000">
                  <a:off x="3357" y="2730"/>
                  <a:ext cx="192" cy="550"/>
                </a:xfrm>
                <a:custGeom>
                  <a:avLst/>
                  <a:gdLst>
                    <a:gd name="T0" fmla="*/ 0 w 16253"/>
                    <a:gd name="T1" fmla="*/ 0 h 21600"/>
                    <a:gd name="T2" fmla="*/ 0 w 16253"/>
                    <a:gd name="T3" fmla="*/ 0 h 21600"/>
                    <a:gd name="T4" fmla="*/ 0 w 16253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16253"/>
                    <a:gd name="T10" fmla="*/ 0 h 21600"/>
                    <a:gd name="T11" fmla="*/ 16253 w 16253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6253" h="21600" fill="none" extrusionOk="0">
                      <a:moveTo>
                        <a:pt x="0" y="-1"/>
                      </a:moveTo>
                      <a:cubicBezTo>
                        <a:pt x="6227" y="-1"/>
                        <a:pt x="12152" y="2687"/>
                        <a:pt x="16253" y="7374"/>
                      </a:cubicBezTo>
                    </a:path>
                    <a:path w="16253" h="21600" stroke="0" extrusionOk="0">
                      <a:moveTo>
                        <a:pt x="0" y="-1"/>
                      </a:moveTo>
                      <a:cubicBezTo>
                        <a:pt x="6227" y="-1"/>
                        <a:pt x="12152" y="2687"/>
                        <a:pt x="16253" y="7374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31" name="Group 104"/>
                <p:cNvGrpSpPr>
                  <a:grpSpLocks/>
                </p:cNvGrpSpPr>
                <p:nvPr/>
              </p:nvGrpSpPr>
              <p:grpSpPr bwMode="auto">
                <a:xfrm>
                  <a:off x="935" y="2851"/>
                  <a:ext cx="3532" cy="1200"/>
                  <a:chOff x="935" y="2851"/>
                  <a:chExt cx="3532" cy="1200"/>
                </a:xfrm>
              </p:grpSpPr>
              <p:sp>
                <p:nvSpPr>
                  <p:cNvPr id="13" name="Arc 38"/>
                  <p:cNvSpPr>
                    <a:spLocks/>
                  </p:cNvSpPr>
                  <p:nvPr/>
                </p:nvSpPr>
                <p:spPr bwMode="auto">
                  <a:xfrm rot="10800000">
                    <a:off x="1725" y="3306"/>
                    <a:ext cx="192" cy="550"/>
                  </a:xfrm>
                  <a:custGeom>
                    <a:avLst/>
                    <a:gdLst>
                      <a:gd name="T0" fmla="*/ 0 w 16253"/>
                      <a:gd name="T1" fmla="*/ 0 h 21600"/>
                      <a:gd name="T2" fmla="*/ 0 w 16253"/>
                      <a:gd name="T3" fmla="*/ 0 h 21600"/>
                      <a:gd name="T4" fmla="*/ 0 w 16253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6253"/>
                      <a:gd name="T10" fmla="*/ 0 h 21600"/>
                      <a:gd name="T11" fmla="*/ 16253 w 16253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6253" h="21600" fill="none" extrusionOk="0">
                        <a:moveTo>
                          <a:pt x="0" y="-1"/>
                        </a:moveTo>
                        <a:cubicBezTo>
                          <a:pt x="6227" y="-1"/>
                          <a:pt x="12152" y="2687"/>
                          <a:pt x="16253" y="7374"/>
                        </a:cubicBezTo>
                      </a:path>
                      <a:path w="16253" h="21600" stroke="0" extrusionOk="0">
                        <a:moveTo>
                          <a:pt x="0" y="-1"/>
                        </a:moveTo>
                        <a:cubicBezTo>
                          <a:pt x="6227" y="-1"/>
                          <a:pt x="12152" y="2687"/>
                          <a:pt x="16253" y="7374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1005" y="3427"/>
                    <a:ext cx="467" cy="3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" name="Line 2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005" y="2851"/>
                    <a:ext cx="1632" cy="576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6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1917" y="3856"/>
                    <a:ext cx="91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" name="Line 3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35" y="3280"/>
                    <a:ext cx="1632" cy="576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3549" y="3280"/>
                    <a:ext cx="91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" name="Arc 58"/>
                  <p:cNvSpPr>
                    <a:spLocks/>
                  </p:cNvSpPr>
                  <p:nvPr/>
                </p:nvSpPr>
                <p:spPr bwMode="auto">
                  <a:xfrm>
                    <a:off x="3104" y="2854"/>
                    <a:ext cx="254" cy="694"/>
                  </a:xfrm>
                  <a:custGeom>
                    <a:avLst/>
                    <a:gdLst>
                      <a:gd name="T0" fmla="*/ 0 w 17187"/>
                      <a:gd name="T1" fmla="*/ 0 h 21600"/>
                      <a:gd name="T2" fmla="*/ 0 w 17187"/>
                      <a:gd name="T3" fmla="*/ 0 h 21600"/>
                      <a:gd name="T4" fmla="*/ 0 w 17187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7187"/>
                      <a:gd name="T10" fmla="*/ 0 h 21600"/>
                      <a:gd name="T11" fmla="*/ 17187 w 17187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187" h="21600" fill="none" extrusionOk="0">
                        <a:moveTo>
                          <a:pt x="-1" y="20"/>
                        </a:moveTo>
                        <a:cubicBezTo>
                          <a:pt x="311" y="6"/>
                          <a:pt x="622" y="-1"/>
                          <a:pt x="934" y="-1"/>
                        </a:cubicBezTo>
                        <a:cubicBezTo>
                          <a:pt x="7161" y="-1"/>
                          <a:pt x="13086" y="2687"/>
                          <a:pt x="17187" y="7374"/>
                        </a:cubicBezTo>
                      </a:path>
                      <a:path w="17187" h="21600" stroke="0" extrusionOk="0">
                        <a:moveTo>
                          <a:pt x="-1" y="20"/>
                        </a:moveTo>
                        <a:cubicBezTo>
                          <a:pt x="311" y="6"/>
                          <a:pt x="622" y="-1"/>
                          <a:pt x="934" y="-1"/>
                        </a:cubicBezTo>
                        <a:cubicBezTo>
                          <a:pt x="7161" y="-1"/>
                          <a:pt x="13086" y="2687"/>
                          <a:pt x="17187" y="7374"/>
                        </a:cubicBezTo>
                        <a:lnTo>
                          <a:pt x="934" y="2160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0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2637" y="2851"/>
                    <a:ext cx="467" cy="3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1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2552" y="3634"/>
                    <a:ext cx="91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" name="Arc 66"/>
                  <p:cNvSpPr>
                    <a:spLocks/>
                  </p:cNvSpPr>
                  <p:nvPr/>
                </p:nvSpPr>
                <p:spPr bwMode="auto">
                  <a:xfrm>
                    <a:off x="2110" y="3205"/>
                    <a:ext cx="254" cy="694"/>
                  </a:xfrm>
                  <a:custGeom>
                    <a:avLst/>
                    <a:gdLst>
                      <a:gd name="T0" fmla="*/ 0 w 17187"/>
                      <a:gd name="T1" fmla="*/ 0 h 21600"/>
                      <a:gd name="T2" fmla="*/ 0 w 17187"/>
                      <a:gd name="T3" fmla="*/ 0 h 21600"/>
                      <a:gd name="T4" fmla="*/ 0 w 17187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7187"/>
                      <a:gd name="T10" fmla="*/ 0 h 21600"/>
                      <a:gd name="T11" fmla="*/ 17187 w 17187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187" h="21600" fill="none" extrusionOk="0">
                        <a:moveTo>
                          <a:pt x="-1" y="20"/>
                        </a:moveTo>
                        <a:cubicBezTo>
                          <a:pt x="311" y="6"/>
                          <a:pt x="622" y="-1"/>
                          <a:pt x="934" y="-1"/>
                        </a:cubicBezTo>
                        <a:cubicBezTo>
                          <a:pt x="7161" y="-1"/>
                          <a:pt x="13086" y="2687"/>
                          <a:pt x="17187" y="7374"/>
                        </a:cubicBezTo>
                      </a:path>
                      <a:path w="17187" h="21600" stroke="0" extrusionOk="0">
                        <a:moveTo>
                          <a:pt x="-1" y="20"/>
                        </a:moveTo>
                        <a:cubicBezTo>
                          <a:pt x="311" y="6"/>
                          <a:pt x="622" y="-1"/>
                          <a:pt x="934" y="-1"/>
                        </a:cubicBezTo>
                        <a:cubicBezTo>
                          <a:pt x="7161" y="-1"/>
                          <a:pt x="13086" y="2687"/>
                          <a:pt x="17187" y="7374"/>
                        </a:cubicBezTo>
                        <a:lnTo>
                          <a:pt x="934" y="2160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" name="Arc 67"/>
                  <p:cNvSpPr>
                    <a:spLocks/>
                  </p:cNvSpPr>
                  <p:nvPr/>
                </p:nvSpPr>
                <p:spPr bwMode="auto">
                  <a:xfrm rot="10800000">
                    <a:off x="2368" y="3084"/>
                    <a:ext cx="192" cy="550"/>
                  </a:xfrm>
                  <a:custGeom>
                    <a:avLst/>
                    <a:gdLst>
                      <a:gd name="T0" fmla="*/ 0 w 16253"/>
                      <a:gd name="T1" fmla="*/ 0 h 21600"/>
                      <a:gd name="T2" fmla="*/ 0 w 16253"/>
                      <a:gd name="T3" fmla="*/ 0 h 21600"/>
                      <a:gd name="T4" fmla="*/ 0 w 16253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6253"/>
                      <a:gd name="T10" fmla="*/ 0 h 21600"/>
                      <a:gd name="T11" fmla="*/ 16253 w 16253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6253" h="21600" fill="none" extrusionOk="0">
                        <a:moveTo>
                          <a:pt x="0" y="-1"/>
                        </a:moveTo>
                        <a:cubicBezTo>
                          <a:pt x="6227" y="-1"/>
                          <a:pt x="12152" y="2687"/>
                          <a:pt x="16253" y="7374"/>
                        </a:cubicBezTo>
                      </a:path>
                      <a:path w="16253" h="21600" stroke="0" extrusionOk="0">
                        <a:moveTo>
                          <a:pt x="0" y="-1"/>
                        </a:moveTo>
                        <a:cubicBezTo>
                          <a:pt x="6227" y="-1"/>
                          <a:pt x="12152" y="2687"/>
                          <a:pt x="16253" y="7374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4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1643" y="3202"/>
                    <a:ext cx="467" cy="3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5" name="Line 71"/>
                  <p:cNvSpPr>
                    <a:spLocks noChangeShapeType="1"/>
                  </p:cNvSpPr>
                  <p:nvPr/>
                </p:nvSpPr>
                <p:spPr bwMode="auto">
                  <a:xfrm>
                    <a:off x="3140" y="3424"/>
                    <a:ext cx="91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6" name="Arc 74"/>
                  <p:cNvSpPr>
                    <a:spLocks/>
                  </p:cNvSpPr>
                  <p:nvPr/>
                </p:nvSpPr>
                <p:spPr bwMode="auto">
                  <a:xfrm>
                    <a:off x="2695" y="2998"/>
                    <a:ext cx="254" cy="694"/>
                  </a:xfrm>
                  <a:custGeom>
                    <a:avLst/>
                    <a:gdLst>
                      <a:gd name="T0" fmla="*/ 0 w 17187"/>
                      <a:gd name="T1" fmla="*/ 0 h 21600"/>
                      <a:gd name="T2" fmla="*/ 0 w 17187"/>
                      <a:gd name="T3" fmla="*/ 0 h 21600"/>
                      <a:gd name="T4" fmla="*/ 0 w 17187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7187"/>
                      <a:gd name="T10" fmla="*/ 0 h 21600"/>
                      <a:gd name="T11" fmla="*/ 17187 w 17187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187" h="21600" fill="none" extrusionOk="0">
                        <a:moveTo>
                          <a:pt x="-1" y="20"/>
                        </a:moveTo>
                        <a:cubicBezTo>
                          <a:pt x="311" y="6"/>
                          <a:pt x="622" y="-1"/>
                          <a:pt x="934" y="-1"/>
                        </a:cubicBezTo>
                        <a:cubicBezTo>
                          <a:pt x="7161" y="-1"/>
                          <a:pt x="13086" y="2687"/>
                          <a:pt x="17187" y="7374"/>
                        </a:cubicBezTo>
                      </a:path>
                      <a:path w="17187" h="21600" stroke="0" extrusionOk="0">
                        <a:moveTo>
                          <a:pt x="-1" y="20"/>
                        </a:moveTo>
                        <a:cubicBezTo>
                          <a:pt x="311" y="6"/>
                          <a:pt x="622" y="-1"/>
                          <a:pt x="934" y="-1"/>
                        </a:cubicBezTo>
                        <a:cubicBezTo>
                          <a:pt x="7161" y="-1"/>
                          <a:pt x="13086" y="2687"/>
                          <a:pt x="17187" y="7374"/>
                        </a:cubicBezTo>
                        <a:lnTo>
                          <a:pt x="934" y="2160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7" name="Arc 75"/>
                  <p:cNvSpPr>
                    <a:spLocks/>
                  </p:cNvSpPr>
                  <p:nvPr/>
                </p:nvSpPr>
                <p:spPr bwMode="auto">
                  <a:xfrm rot="10800000">
                    <a:off x="2951" y="2874"/>
                    <a:ext cx="192" cy="550"/>
                  </a:xfrm>
                  <a:custGeom>
                    <a:avLst/>
                    <a:gdLst>
                      <a:gd name="T0" fmla="*/ 0 w 16253"/>
                      <a:gd name="T1" fmla="*/ 0 h 21600"/>
                      <a:gd name="T2" fmla="*/ 0 w 16253"/>
                      <a:gd name="T3" fmla="*/ 0 h 21600"/>
                      <a:gd name="T4" fmla="*/ 0 w 16253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6253"/>
                      <a:gd name="T10" fmla="*/ 0 h 21600"/>
                      <a:gd name="T11" fmla="*/ 16253 w 16253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6253" h="21600" fill="none" extrusionOk="0">
                        <a:moveTo>
                          <a:pt x="0" y="-1"/>
                        </a:moveTo>
                        <a:cubicBezTo>
                          <a:pt x="6227" y="-1"/>
                          <a:pt x="12152" y="2687"/>
                          <a:pt x="16253" y="7374"/>
                        </a:cubicBezTo>
                      </a:path>
                      <a:path w="16253" h="21600" stroke="0" extrusionOk="0">
                        <a:moveTo>
                          <a:pt x="0" y="-1"/>
                        </a:moveTo>
                        <a:cubicBezTo>
                          <a:pt x="6227" y="-1"/>
                          <a:pt x="12152" y="2687"/>
                          <a:pt x="16253" y="7374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8" name="Line 76"/>
                  <p:cNvSpPr>
                    <a:spLocks noChangeShapeType="1"/>
                  </p:cNvSpPr>
                  <p:nvPr/>
                </p:nvSpPr>
                <p:spPr bwMode="auto">
                  <a:xfrm>
                    <a:off x="2228" y="2995"/>
                    <a:ext cx="467" cy="3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9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2743" y="3878"/>
                    <a:ext cx="283" cy="17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.01</a:t>
                    </a:r>
                  </a:p>
                </p:txBody>
              </p:sp>
              <p:sp>
                <p:nvSpPr>
                  <p:cNvPr id="30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935" y="3456"/>
                    <a:ext cx="259" cy="17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.99</a:t>
                    </a:r>
                  </a:p>
                </p:txBody>
              </p:sp>
            </p:grpSp>
          </p:grpSp>
        </p:grpSp>
      </p:grpSp>
      <p:sp>
        <p:nvSpPr>
          <p:cNvPr id="60" name="Прямоугольник 59">
            <a:hlinkClick r:id="rId2" action="ppaction://hlinksldjump"/>
          </p:cNvPr>
          <p:cNvSpPr/>
          <p:nvPr/>
        </p:nvSpPr>
        <p:spPr>
          <a:xfrm>
            <a:off x="4114800" y="6248400"/>
            <a:ext cx="12192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Back (3)</a:t>
            </a:r>
            <a:endParaRPr lang="ru-RU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45</a:t>
            </a:fld>
            <a:endParaRPr lang="ru-RU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66695" y="76200"/>
            <a:ext cx="1733550" cy="269289"/>
          </a:xfrm>
          <a:prstGeom prst="rect">
            <a:avLst/>
          </a:prstGeom>
          <a:noFill/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33793" y="394393"/>
            <a:ext cx="1772007" cy="457200"/>
          </a:xfrm>
          <a:prstGeom prst="rect">
            <a:avLst/>
          </a:prstGeom>
          <a:noFill/>
        </p:spPr>
      </p:pic>
      <p:graphicFrame>
        <p:nvGraphicFramePr>
          <p:cNvPr id="8" name="Таблица 7"/>
          <p:cNvGraphicFramePr>
            <a:graphicFrameLocks noGrp="1"/>
          </p:cNvGraphicFramePr>
          <p:nvPr/>
        </p:nvGraphicFramePr>
        <p:xfrm>
          <a:off x="685800" y="366216"/>
          <a:ext cx="12192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"/>
                <a:gridCol w="216163"/>
                <a:gridCol w="774437"/>
              </a:tblGrid>
              <a:tr h="264160">
                <a:tc>
                  <a:txBody>
                    <a:bodyPr/>
                    <a:lstStyle/>
                    <a:p>
                      <a:r>
                        <a:rPr lang="en-GB" sz="14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>
                          <a:solidFill>
                            <a:schemeClr val="tx1"/>
                          </a:solidFill>
                        </a:rPr>
                        <a:t>OR(A,B)</a:t>
                      </a:r>
                      <a:endParaRPr lang="ru-RU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0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0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0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84480"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0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1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1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1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0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1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1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1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1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609600" y="2133600"/>
          <a:ext cx="13462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36483"/>
                <a:gridCol w="901437"/>
              </a:tblGrid>
              <a:tr h="264160">
                <a:tc>
                  <a:txBody>
                    <a:bodyPr/>
                    <a:lstStyle/>
                    <a:p>
                      <a:r>
                        <a:rPr lang="en-GB" sz="14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>
                          <a:solidFill>
                            <a:schemeClr val="tx1"/>
                          </a:solidFill>
                        </a:rPr>
                        <a:t>AND(A,B)</a:t>
                      </a:r>
                      <a:endParaRPr lang="ru-RU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0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0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0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84480"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0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1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0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1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0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0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1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1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1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610990" y="3857769"/>
          <a:ext cx="15494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483"/>
                <a:gridCol w="246117"/>
                <a:gridCol w="1066800"/>
              </a:tblGrid>
              <a:tr h="264160">
                <a:tc>
                  <a:txBody>
                    <a:bodyPr/>
                    <a:lstStyle/>
                    <a:p>
                      <a:r>
                        <a:rPr lang="en-GB" sz="14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>
                          <a:solidFill>
                            <a:schemeClr val="tx1"/>
                          </a:solidFill>
                        </a:rPr>
                        <a:t>NAND(A,B)</a:t>
                      </a:r>
                      <a:endParaRPr lang="ru-RU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0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0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1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84480"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0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1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1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1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0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1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1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1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0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/>
        </p:nvGraphicFramePr>
        <p:xfrm>
          <a:off x="4953000" y="304800"/>
          <a:ext cx="13462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36483"/>
                <a:gridCol w="901437"/>
              </a:tblGrid>
              <a:tr h="264160">
                <a:tc>
                  <a:txBody>
                    <a:bodyPr/>
                    <a:lstStyle/>
                    <a:p>
                      <a:r>
                        <a:rPr lang="en-GB" sz="14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>
                          <a:solidFill>
                            <a:schemeClr val="tx1"/>
                          </a:solidFill>
                        </a:rPr>
                        <a:t>XOR(A,B)</a:t>
                      </a:r>
                      <a:endParaRPr lang="ru-RU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0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0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0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84480"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0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1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1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1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0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1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1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1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0</a:t>
                      </a:r>
                      <a:endParaRPr lang="ru-RU" sz="14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7400" y="457200"/>
            <a:ext cx="1219200" cy="21559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7400" y="2209800"/>
            <a:ext cx="1219200" cy="229590"/>
          </a:xfrm>
          <a:prstGeom prst="rect">
            <a:avLst/>
          </a:prstGeom>
          <a:noFill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9800" y="3962400"/>
            <a:ext cx="2085975" cy="265941"/>
          </a:xfrm>
          <a:prstGeom prst="rect">
            <a:avLst/>
          </a:prstGeom>
          <a:noFill/>
        </p:spPr>
      </p:pic>
      <p:sp>
        <p:nvSpPr>
          <p:cNvPr id="15" name="Полилиния 14"/>
          <p:cNvSpPr/>
          <p:nvPr/>
        </p:nvSpPr>
        <p:spPr>
          <a:xfrm>
            <a:off x="381000" y="3810000"/>
            <a:ext cx="228600" cy="326409"/>
          </a:xfrm>
          <a:custGeom>
            <a:avLst/>
            <a:gdLst>
              <a:gd name="connsiteX0" fmla="*/ 0 w 639170"/>
              <a:gd name="connsiteY0" fmla="*/ 354842 h 657367"/>
              <a:gd name="connsiteX1" fmla="*/ 286603 w 639170"/>
              <a:gd name="connsiteY1" fmla="*/ 614149 h 657367"/>
              <a:gd name="connsiteX2" fmla="*/ 586854 w 639170"/>
              <a:gd name="connsiteY2" fmla="*/ 95534 h 657367"/>
              <a:gd name="connsiteX3" fmla="*/ 600502 w 639170"/>
              <a:gd name="connsiteY3" fmla="*/ 40943 h 657367"/>
              <a:gd name="connsiteX4" fmla="*/ 600502 w 639170"/>
              <a:gd name="connsiteY4" fmla="*/ 54591 h 65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170" h="657367">
                <a:moveTo>
                  <a:pt x="0" y="354842"/>
                </a:moveTo>
                <a:cubicBezTo>
                  <a:pt x="94397" y="506104"/>
                  <a:pt x="188794" y="657367"/>
                  <a:pt x="286603" y="614149"/>
                </a:cubicBezTo>
                <a:cubicBezTo>
                  <a:pt x="384412" y="570931"/>
                  <a:pt x="534538" y="191068"/>
                  <a:pt x="586854" y="95534"/>
                </a:cubicBezTo>
                <a:cubicBezTo>
                  <a:pt x="639170" y="0"/>
                  <a:pt x="598227" y="47767"/>
                  <a:pt x="600502" y="40943"/>
                </a:cubicBezTo>
                <a:cubicBezTo>
                  <a:pt x="602777" y="34119"/>
                  <a:pt x="601639" y="44355"/>
                  <a:pt x="600502" y="54591"/>
                </a:cubicBezTo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олилиния 15"/>
          <p:cNvSpPr/>
          <p:nvPr/>
        </p:nvSpPr>
        <p:spPr>
          <a:xfrm>
            <a:off x="457200" y="1981200"/>
            <a:ext cx="228600" cy="326409"/>
          </a:xfrm>
          <a:custGeom>
            <a:avLst/>
            <a:gdLst>
              <a:gd name="connsiteX0" fmla="*/ 0 w 639170"/>
              <a:gd name="connsiteY0" fmla="*/ 354842 h 657367"/>
              <a:gd name="connsiteX1" fmla="*/ 286603 w 639170"/>
              <a:gd name="connsiteY1" fmla="*/ 614149 h 657367"/>
              <a:gd name="connsiteX2" fmla="*/ 586854 w 639170"/>
              <a:gd name="connsiteY2" fmla="*/ 95534 h 657367"/>
              <a:gd name="connsiteX3" fmla="*/ 600502 w 639170"/>
              <a:gd name="connsiteY3" fmla="*/ 40943 h 657367"/>
              <a:gd name="connsiteX4" fmla="*/ 600502 w 639170"/>
              <a:gd name="connsiteY4" fmla="*/ 54591 h 65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170" h="657367">
                <a:moveTo>
                  <a:pt x="0" y="354842"/>
                </a:moveTo>
                <a:cubicBezTo>
                  <a:pt x="94397" y="506104"/>
                  <a:pt x="188794" y="657367"/>
                  <a:pt x="286603" y="614149"/>
                </a:cubicBezTo>
                <a:cubicBezTo>
                  <a:pt x="384412" y="570931"/>
                  <a:pt x="534538" y="191068"/>
                  <a:pt x="586854" y="95534"/>
                </a:cubicBezTo>
                <a:cubicBezTo>
                  <a:pt x="639170" y="0"/>
                  <a:pt x="598227" y="47767"/>
                  <a:pt x="600502" y="40943"/>
                </a:cubicBezTo>
                <a:cubicBezTo>
                  <a:pt x="602777" y="34119"/>
                  <a:pt x="601639" y="44355"/>
                  <a:pt x="600502" y="54591"/>
                </a:cubicBezTo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 16"/>
          <p:cNvSpPr/>
          <p:nvPr/>
        </p:nvSpPr>
        <p:spPr>
          <a:xfrm>
            <a:off x="457200" y="304800"/>
            <a:ext cx="228600" cy="326409"/>
          </a:xfrm>
          <a:custGeom>
            <a:avLst/>
            <a:gdLst>
              <a:gd name="connsiteX0" fmla="*/ 0 w 639170"/>
              <a:gd name="connsiteY0" fmla="*/ 354842 h 657367"/>
              <a:gd name="connsiteX1" fmla="*/ 286603 w 639170"/>
              <a:gd name="connsiteY1" fmla="*/ 614149 h 657367"/>
              <a:gd name="connsiteX2" fmla="*/ 586854 w 639170"/>
              <a:gd name="connsiteY2" fmla="*/ 95534 h 657367"/>
              <a:gd name="connsiteX3" fmla="*/ 600502 w 639170"/>
              <a:gd name="connsiteY3" fmla="*/ 40943 h 657367"/>
              <a:gd name="connsiteX4" fmla="*/ 600502 w 639170"/>
              <a:gd name="connsiteY4" fmla="*/ 54591 h 65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170" h="657367">
                <a:moveTo>
                  <a:pt x="0" y="354842"/>
                </a:moveTo>
                <a:cubicBezTo>
                  <a:pt x="94397" y="506104"/>
                  <a:pt x="188794" y="657367"/>
                  <a:pt x="286603" y="614149"/>
                </a:cubicBezTo>
                <a:cubicBezTo>
                  <a:pt x="384412" y="570931"/>
                  <a:pt x="534538" y="191068"/>
                  <a:pt x="586854" y="95534"/>
                </a:cubicBezTo>
                <a:cubicBezTo>
                  <a:pt x="639170" y="0"/>
                  <a:pt x="598227" y="47767"/>
                  <a:pt x="600502" y="40943"/>
                </a:cubicBezTo>
                <a:cubicBezTo>
                  <a:pt x="602777" y="34119"/>
                  <a:pt x="601639" y="44355"/>
                  <a:pt x="600502" y="54591"/>
                </a:cubicBezTo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8" name="Группа 17"/>
          <p:cNvGrpSpPr/>
          <p:nvPr/>
        </p:nvGrpSpPr>
        <p:grpSpPr>
          <a:xfrm>
            <a:off x="4495800" y="304800"/>
            <a:ext cx="381000" cy="533400"/>
            <a:chOff x="4267200" y="5715000"/>
            <a:chExt cx="381000" cy="457200"/>
          </a:xfrm>
        </p:grpSpPr>
        <p:cxnSp>
          <p:nvCxnSpPr>
            <p:cNvPr id="19" name="Прямая соединительная линия 18"/>
            <p:cNvCxnSpPr/>
            <p:nvPr/>
          </p:nvCxnSpPr>
          <p:spPr>
            <a:xfrm rot="16200000" flipH="1">
              <a:off x="4229100" y="5753100"/>
              <a:ext cx="457200" cy="38100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 rot="5400000" flipH="1" flipV="1">
              <a:off x="4229100" y="5753100"/>
              <a:ext cx="457200" cy="38100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Группа 98"/>
          <p:cNvGrpSpPr/>
          <p:nvPr/>
        </p:nvGrpSpPr>
        <p:grpSpPr>
          <a:xfrm>
            <a:off x="2133601" y="4231944"/>
            <a:ext cx="2209800" cy="1295400"/>
            <a:chOff x="457200" y="5587269"/>
            <a:chExt cx="2723061" cy="1228611"/>
          </a:xfrm>
        </p:grpSpPr>
        <p:sp>
          <p:nvSpPr>
            <p:cNvPr id="29" name="Line 5"/>
            <p:cNvSpPr>
              <a:spLocks noChangeShapeType="1"/>
            </p:cNvSpPr>
            <p:nvPr/>
          </p:nvSpPr>
          <p:spPr bwMode="auto">
            <a:xfrm>
              <a:off x="847938" y="5844256"/>
              <a:ext cx="0" cy="7426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30" name="Line 6"/>
            <p:cNvSpPr>
              <a:spLocks noChangeShapeType="1"/>
            </p:cNvSpPr>
            <p:nvPr/>
          </p:nvSpPr>
          <p:spPr bwMode="auto">
            <a:xfrm flipH="1">
              <a:off x="847938" y="6586872"/>
              <a:ext cx="17498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31" name="Oval 9"/>
            <p:cNvSpPr>
              <a:spLocks noChangeArrowheads="1"/>
            </p:cNvSpPr>
            <p:nvPr/>
          </p:nvSpPr>
          <p:spPr bwMode="auto">
            <a:xfrm>
              <a:off x="2480822" y="5844256"/>
              <a:ext cx="174860" cy="85662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2" name="Oval 10"/>
            <p:cNvSpPr>
              <a:spLocks noChangeArrowheads="1"/>
            </p:cNvSpPr>
            <p:nvPr/>
          </p:nvSpPr>
          <p:spPr bwMode="auto">
            <a:xfrm>
              <a:off x="730936" y="5815911"/>
              <a:ext cx="174860" cy="8566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3" name="Oval 11"/>
            <p:cNvSpPr>
              <a:spLocks noChangeArrowheads="1"/>
            </p:cNvSpPr>
            <p:nvPr/>
          </p:nvSpPr>
          <p:spPr bwMode="auto">
            <a:xfrm>
              <a:off x="730936" y="6558528"/>
              <a:ext cx="174860" cy="8566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" name="Oval 12"/>
            <p:cNvSpPr>
              <a:spLocks noChangeArrowheads="1"/>
            </p:cNvSpPr>
            <p:nvPr/>
          </p:nvSpPr>
          <p:spPr bwMode="auto">
            <a:xfrm>
              <a:off x="2538679" y="6530183"/>
              <a:ext cx="174860" cy="8566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5" name="Line 17"/>
            <p:cNvSpPr>
              <a:spLocks noChangeShapeType="1"/>
            </p:cNvSpPr>
            <p:nvPr/>
          </p:nvSpPr>
          <p:spPr bwMode="auto">
            <a:xfrm>
              <a:off x="1197658" y="5587269"/>
              <a:ext cx="1982603" cy="9139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>
              <a:off x="1613343" y="6598126"/>
              <a:ext cx="293674" cy="181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AU" sz="1400" b="1" dirty="0" smtClean="0"/>
                <a:t>x</a:t>
              </a:r>
              <a:r>
                <a:rPr lang="en-AU" sz="1100" b="1" dirty="0" smtClean="0"/>
                <a:t>0</a:t>
              </a:r>
              <a:endParaRPr lang="en-AU" sz="1400" b="1" dirty="0"/>
            </a:p>
          </p:txBody>
        </p:sp>
        <p:sp>
          <p:nvSpPr>
            <p:cNvPr id="25" name="Text Box 20"/>
            <p:cNvSpPr txBox="1">
              <a:spLocks noChangeArrowheads="1"/>
            </p:cNvSpPr>
            <p:nvPr/>
          </p:nvSpPr>
          <p:spPr bwMode="auto">
            <a:xfrm>
              <a:off x="481469" y="6108791"/>
              <a:ext cx="293674" cy="181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AU" sz="1400" b="1" dirty="0" smtClean="0"/>
                <a:t>x</a:t>
              </a:r>
              <a:r>
                <a:rPr lang="en-AU" sz="1100" b="1" dirty="0" smtClean="0"/>
                <a:t>1</a:t>
              </a:r>
              <a:endParaRPr lang="en-AU" sz="1400" b="1" dirty="0"/>
            </a:p>
          </p:txBody>
        </p:sp>
        <p:sp>
          <p:nvSpPr>
            <p:cNvPr id="26" name="Text Box 27"/>
            <p:cNvSpPr txBox="1">
              <a:spLocks noChangeArrowheads="1"/>
            </p:cNvSpPr>
            <p:nvPr/>
          </p:nvSpPr>
          <p:spPr bwMode="auto">
            <a:xfrm>
              <a:off x="2579116" y="6598126"/>
              <a:ext cx="253426" cy="2177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AU" b="1" dirty="0"/>
                <a:t>1</a:t>
              </a:r>
            </a:p>
          </p:txBody>
        </p:sp>
        <p:sp>
          <p:nvSpPr>
            <p:cNvPr id="27" name="Text Box 28"/>
            <p:cNvSpPr txBox="1">
              <a:spLocks noChangeArrowheads="1"/>
            </p:cNvSpPr>
            <p:nvPr/>
          </p:nvSpPr>
          <p:spPr bwMode="auto">
            <a:xfrm>
              <a:off x="457200" y="5768661"/>
              <a:ext cx="241743" cy="199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AU" sz="1600" b="1" dirty="0"/>
                <a:t>1</a:t>
              </a:r>
            </a:p>
          </p:txBody>
        </p:sp>
        <p:sp>
          <p:nvSpPr>
            <p:cNvPr id="28" name="Text Box 29"/>
            <p:cNvSpPr txBox="1">
              <a:spLocks noChangeArrowheads="1"/>
            </p:cNvSpPr>
            <p:nvPr/>
          </p:nvSpPr>
          <p:spPr bwMode="auto">
            <a:xfrm>
              <a:off x="533399" y="6598126"/>
              <a:ext cx="241743" cy="199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AU" sz="1600" b="1" dirty="0"/>
                <a:t>0</a:t>
              </a:r>
            </a:p>
          </p:txBody>
        </p:sp>
      </p:grpSp>
      <p:grpSp>
        <p:nvGrpSpPr>
          <p:cNvPr id="98" name="Группа 97"/>
          <p:cNvGrpSpPr/>
          <p:nvPr/>
        </p:nvGrpSpPr>
        <p:grpSpPr>
          <a:xfrm>
            <a:off x="6381393" y="939069"/>
            <a:ext cx="1920950" cy="1118331"/>
            <a:chOff x="3808596" y="5663469"/>
            <a:chExt cx="2606750" cy="1270731"/>
          </a:xfrm>
        </p:grpSpPr>
        <p:sp>
          <p:nvSpPr>
            <p:cNvPr id="36" name="Line 18"/>
            <p:cNvSpPr>
              <a:spLocks noChangeShapeType="1"/>
            </p:cNvSpPr>
            <p:nvPr/>
          </p:nvSpPr>
          <p:spPr bwMode="auto">
            <a:xfrm>
              <a:off x="4303994" y="5893386"/>
              <a:ext cx="0" cy="7426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37" name="Line 19"/>
            <p:cNvSpPr>
              <a:spLocks noChangeShapeType="1"/>
            </p:cNvSpPr>
            <p:nvPr/>
          </p:nvSpPr>
          <p:spPr bwMode="auto">
            <a:xfrm flipH="1">
              <a:off x="4303994" y="6636001"/>
              <a:ext cx="17498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38" name="Text Box 20"/>
            <p:cNvSpPr txBox="1">
              <a:spLocks noChangeArrowheads="1"/>
            </p:cNvSpPr>
            <p:nvPr/>
          </p:nvSpPr>
          <p:spPr bwMode="auto">
            <a:xfrm>
              <a:off x="5045864" y="6640246"/>
              <a:ext cx="394313" cy="181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AU" sz="1400" b="1" dirty="0" smtClean="0"/>
                <a:t>x</a:t>
              </a:r>
              <a:r>
                <a:rPr lang="en-AU" sz="1100" b="1" dirty="0" smtClean="0"/>
                <a:t>0</a:t>
              </a:r>
              <a:endParaRPr lang="en-AU" sz="1400" b="1" dirty="0"/>
            </a:p>
          </p:txBody>
        </p:sp>
        <p:sp>
          <p:nvSpPr>
            <p:cNvPr id="39" name="Oval 22"/>
            <p:cNvSpPr>
              <a:spLocks noChangeArrowheads="1"/>
            </p:cNvSpPr>
            <p:nvPr/>
          </p:nvSpPr>
          <p:spPr bwMode="auto">
            <a:xfrm>
              <a:off x="5936878" y="5893386"/>
              <a:ext cx="174860" cy="8566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0" name="Oval 23"/>
            <p:cNvSpPr>
              <a:spLocks noChangeArrowheads="1"/>
            </p:cNvSpPr>
            <p:nvPr/>
          </p:nvSpPr>
          <p:spPr bwMode="auto">
            <a:xfrm>
              <a:off x="4186992" y="5865041"/>
              <a:ext cx="174860" cy="85662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1" name="Oval 24"/>
            <p:cNvSpPr>
              <a:spLocks noChangeArrowheads="1"/>
            </p:cNvSpPr>
            <p:nvPr/>
          </p:nvSpPr>
          <p:spPr bwMode="auto">
            <a:xfrm>
              <a:off x="4186992" y="6607658"/>
              <a:ext cx="174860" cy="8566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2" name="Oval 25"/>
            <p:cNvSpPr>
              <a:spLocks noChangeArrowheads="1"/>
            </p:cNvSpPr>
            <p:nvPr/>
          </p:nvSpPr>
          <p:spPr bwMode="auto">
            <a:xfrm>
              <a:off x="5994735" y="6579313"/>
              <a:ext cx="174860" cy="85662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3" name="Text Box 27"/>
            <p:cNvSpPr txBox="1">
              <a:spLocks noChangeArrowheads="1"/>
            </p:cNvSpPr>
            <p:nvPr/>
          </p:nvSpPr>
          <p:spPr bwMode="auto">
            <a:xfrm>
              <a:off x="5979306" y="6640246"/>
              <a:ext cx="340273" cy="2177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AU" b="1" dirty="0"/>
                <a:t>1</a:t>
              </a:r>
            </a:p>
          </p:txBody>
        </p:sp>
        <p:sp>
          <p:nvSpPr>
            <p:cNvPr id="44" name="Text Box 28"/>
            <p:cNvSpPr txBox="1">
              <a:spLocks noChangeArrowheads="1"/>
            </p:cNvSpPr>
            <p:nvPr/>
          </p:nvSpPr>
          <p:spPr bwMode="auto">
            <a:xfrm>
              <a:off x="3879557" y="5815282"/>
              <a:ext cx="324585" cy="199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AU" sz="1600" b="1" dirty="0"/>
                <a:t>1</a:t>
              </a:r>
            </a:p>
          </p:txBody>
        </p:sp>
        <p:sp>
          <p:nvSpPr>
            <p:cNvPr id="45" name="Text Box 29"/>
            <p:cNvSpPr txBox="1">
              <a:spLocks noChangeArrowheads="1"/>
            </p:cNvSpPr>
            <p:nvPr/>
          </p:nvSpPr>
          <p:spPr bwMode="auto">
            <a:xfrm>
              <a:off x="3981153" y="6640246"/>
              <a:ext cx="324585" cy="199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AU" sz="1600" b="1" dirty="0"/>
                <a:t>0</a:t>
              </a:r>
            </a:p>
          </p:txBody>
        </p:sp>
        <p:sp>
          <p:nvSpPr>
            <p:cNvPr id="46" name="Line 30"/>
            <p:cNvSpPr>
              <a:spLocks noChangeShapeType="1"/>
            </p:cNvSpPr>
            <p:nvPr/>
          </p:nvSpPr>
          <p:spPr bwMode="auto">
            <a:xfrm>
              <a:off x="4432742" y="5663469"/>
              <a:ext cx="1982604" cy="9139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grpSp>
          <p:nvGrpSpPr>
            <p:cNvPr id="97" name="Группа 96"/>
            <p:cNvGrpSpPr/>
            <p:nvPr/>
          </p:nvGrpSpPr>
          <p:grpSpPr>
            <a:xfrm>
              <a:off x="3808596" y="6020260"/>
              <a:ext cx="1982604" cy="913940"/>
              <a:chOff x="3808596" y="6020260"/>
              <a:chExt cx="1982604" cy="913940"/>
            </a:xfrm>
          </p:grpSpPr>
          <p:sp>
            <p:nvSpPr>
              <p:cNvPr id="24" name="Text Box 20"/>
              <p:cNvSpPr txBox="1">
                <a:spLocks noChangeArrowheads="1"/>
              </p:cNvSpPr>
              <p:nvPr/>
            </p:nvSpPr>
            <p:spPr bwMode="auto">
              <a:xfrm>
                <a:off x="3975542" y="6121831"/>
                <a:ext cx="293674" cy="1814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AU" sz="1400" b="1" dirty="0" smtClean="0"/>
                  <a:t>x</a:t>
                </a:r>
                <a:r>
                  <a:rPr lang="en-AU" sz="1100" b="1" dirty="0" smtClean="0"/>
                  <a:t>1</a:t>
                </a:r>
                <a:endParaRPr lang="en-AU" sz="1400" b="1" dirty="0"/>
              </a:p>
            </p:txBody>
          </p:sp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>
                <a:off x="3808596" y="6020260"/>
                <a:ext cx="1982604" cy="91394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49" name="Прямоугольник 48">
            <a:hlinkClick r:id="rId7" action="ppaction://hlinksldjump"/>
          </p:cNvPr>
          <p:cNvSpPr/>
          <p:nvPr/>
        </p:nvSpPr>
        <p:spPr>
          <a:xfrm>
            <a:off x="533400" y="6096000"/>
            <a:ext cx="12192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Back (3)</a:t>
            </a:r>
            <a:endParaRPr lang="ru-RU" b="1" dirty="0">
              <a:solidFill>
                <a:schemeClr val="tx1"/>
              </a:solidFill>
            </a:endParaRPr>
          </a:p>
        </p:txBody>
      </p:sp>
      <p:grpSp>
        <p:nvGrpSpPr>
          <p:cNvPr id="165" name="Group 58"/>
          <p:cNvGrpSpPr>
            <a:grpSpLocks/>
          </p:cNvGrpSpPr>
          <p:nvPr/>
        </p:nvGrpSpPr>
        <p:grpSpPr bwMode="auto">
          <a:xfrm>
            <a:off x="6242050" y="5638800"/>
            <a:ext cx="828675" cy="641350"/>
            <a:chOff x="2361" y="3216"/>
            <a:chExt cx="522" cy="404"/>
          </a:xfrm>
        </p:grpSpPr>
        <p:sp>
          <p:nvSpPr>
            <p:cNvPr id="166" name="Oval 39"/>
            <p:cNvSpPr>
              <a:spLocks noChangeArrowheads="1"/>
            </p:cNvSpPr>
            <p:nvPr/>
          </p:nvSpPr>
          <p:spPr bwMode="auto">
            <a:xfrm>
              <a:off x="2557" y="3216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67" name="Line 42"/>
            <p:cNvSpPr>
              <a:spLocks noChangeShapeType="1"/>
            </p:cNvSpPr>
            <p:nvPr/>
          </p:nvSpPr>
          <p:spPr bwMode="auto">
            <a:xfrm flipH="1" flipV="1">
              <a:off x="2701" y="3380"/>
              <a:ext cx="18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ru-RU"/>
            </a:p>
          </p:txBody>
        </p:sp>
        <p:sp>
          <p:nvSpPr>
            <p:cNvPr id="168" name="Line 45"/>
            <p:cNvSpPr>
              <a:spLocks noChangeShapeType="1"/>
            </p:cNvSpPr>
            <p:nvPr/>
          </p:nvSpPr>
          <p:spPr bwMode="auto">
            <a:xfrm flipV="1">
              <a:off x="2361" y="3384"/>
              <a:ext cx="235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ru-RU"/>
            </a:p>
          </p:txBody>
        </p:sp>
      </p:grpSp>
      <p:grpSp>
        <p:nvGrpSpPr>
          <p:cNvPr id="169" name="Group 60"/>
          <p:cNvGrpSpPr>
            <a:grpSpLocks/>
          </p:cNvGrpSpPr>
          <p:nvPr/>
        </p:nvGrpSpPr>
        <p:grpSpPr bwMode="auto">
          <a:xfrm>
            <a:off x="5989637" y="5029200"/>
            <a:ext cx="1401763" cy="685800"/>
            <a:chOff x="2202" y="2832"/>
            <a:chExt cx="883" cy="432"/>
          </a:xfrm>
        </p:grpSpPr>
        <p:sp>
          <p:nvSpPr>
            <p:cNvPr id="170" name="Line 43"/>
            <p:cNvSpPr>
              <a:spLocks noChangeShapeType="1"/>
            </p:cNvSpPr>
            <p:nvPr/>
          </p:nvSpPr>
          <p:spPr bwMode="auto">
            <a:xfrm flipV="1">
              <a:off x="2653" y="302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ru-RU"/>
            </a:p>
          </p:txBody>
        </p:sp>
        <p:sp>
          <p:nvSpPr>
            <p:cNvPr id="171" name="Line 44"/>
            <p:cNvSpPr>
              <a:spLocks noChangeShapeType="1"/>
            </p:cNvSpPr>
            <p:nvPr/>
          </p:nvSpPr>
          <p:spPr bwMode="auto">
            <a:xfrm flipV="1">
              <a:off x="2202" y="2980"/>
              <a:ext cx="374" cy="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ru-RU"/>
            </a:p>
          </p:txBody>
        </p:sp>
        <p:sp>
          <p:nvSpPr>
            <p:cNvPr id="172" name="Oval 37"/>
            <p:cNvSpPr>
              <a:spLocks noChangeArrowheads="1"/>
            </p:cNvSpPr>
            <p:nvPr/>
          </p:nvSpPr>
          <p:spPr bwMode="auto">
            <a:xfrm>
              <a:off x="2557" y="2832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73" name="Line 47"/>
            <p:cNvSpPr>
              <a:spLocks noChangeShapeType="1"/>
            </p:cNvSpPr>
            <p:nvPr/>
          </p:nvSpPr>
          <p:spPr bwMode="auto">
            <a:xfrm flipH="1" flipV="1">
              <a:off x="2735" y="2995"/>
              <a:ext cx="350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ru-RU"/>
            </a:p>
          </p:txBody>
        </p:sp>
      </p:grpSp>
      <p:grpSp>
        <p:nvGrpSpPr>
          <p:cNvPr id="174" name="Group 59"/>
          <p:cNvGrpSpPr>
            <a:grpSpLocks/>
          </p:cNvGrpSpPr>
          <p:nvPr/>
        </p:nvGrpSpPr>
        <p:grpSpPr bwMode="auto">
          <a:xfrm>
            <a:off x="6324600" y="5638800"/>
            <a:ext cx="1371600" cy="701675"/>
            <a:chOff x="2413" y="3216"/>
            <a:chExt cx="864" cy="442"/>
          </a:xfrm>
        </p:grpSpPr>
        <p:sp>
          <p:nvSpPr>
            <p:cNvPr id="175" name="Line 46"/>
            <p:cNvSpPr>
              <a:spLocks noChangeShapeType="1"/>
            </p:cNvSpPr>
            <p:nvPr/>
          </p:nvSpPr>
          <p:spPr bwMode="auto">
            <a:xfrm flipV="1">
              <a:off x="2989" y="3399"/>
              <a:ext cx="154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ru-RU"/>
            </a:p>
          </p:txBody>
        </p:sp>
        <p:sp>
          <p:nvSpPr>
            <p:cNvPr id="176" name="Oval 40"/>
            <p:cNvSpPr>
              <a:spLocks noChangeArrowheads="1"/>
            </p:cNvSpPr>
            <p:nvPr/>
          </p:nvSpPr>
          <p:spPr bwMode="auto">
            <a:xfrm>
              <a:off x="3085" y="3216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77" name="Line 48"/>
            <p:cNvSpPr>
              <a:spLocks noChangeShapeType="1"/>
            </p:cNvSpPr>
            <p:nvPr/>
          </p:nvSpPr>
          <p:spPr bwMode="auto">
            <a:xfrm flipV="1">
              <a:off x="2413" y="3355"/>
              <a:ext cx="686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ru-RU"/>
            </a:p>
          </p:txBody>
        </p:sp>
      </p:grpSp>
      <p:grpSp>
        <p:nvGrpSpPr>
          <p:cNvPr id="178" name="Group 56"/>
          <p:cNvGrpSpPr>
            <a:grpSpLocks/>
          </p:cNvGrpSpPr>
          <p:nvPr/>
        </p:nvGrpSpPr>
        <p:grpSpPr bwMode="auto">
          <a:xfrm>
            <a:off x="5715000" y="5638800"/>
            <a:ext cx="1600200" cy="914400"/>
            <a:chOff x="2029" y="3216"/>
            <a:chExt cx="1008" cy="576"/>
          </a:xfrm>
        </p:grpSpPr>
        <p:sp>
          <p:nvSpPr>
            <p:cNvPr id="179" name="Oval 35"/>
            <p:cNvSpPr>
              <a:spLocks noChangeArrowheads="1"/>
            </p:cNvSpPr>
            <p:nvPr/>
          </p:nvSpPr>
          <p:spPr bwMode="auto">
            <a:xfrm>
              <a:off x="2221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80" name="Oval 36"/>
            <p:cNvSpPr>
              <a:spLocks noChangeArrowheads="1"/>
            </p:cNvSpPr>
            <p:nvPr/>
          </p:nvSpPr>
          <p:spPr bwMode="auto">
            <a:xfrm>
              <a:off x="2845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81" name="Oval 38"/>
            <p:cNvSpPr>
              <a:spLocks noChangeArrowheads="1"/>
            </p:cNvSpPr>
            <p:nvPr/>
          </p:nvSpPr>
          <p:spPr bwMode="auto">
            <a:xfrm>
              <a:off x="2029" y="3216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82" name="Line 41"/>
            <p:cNvSpPr>
              <a:spLocks noChangeShapeType="1"/>
            </p:cNvSpPr>
            <p:nvPr/>
          </p:nvSpPr>
          <p:spPr bwMode="auto">
            <a:xfrm flipH="1" flipV="1">
              <a:off x="2173" y="3408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ru-RU"/>
            </a:p>
          </p:txBody>
        </p:sp>
        <p:sp>
          <p:nvSpPr>
            <p:cNvPr id="183" name="Line 49"/>
            <p:cNvSpPr>
              <a:spLocks noChangeShapeType="1"/>
            </p:cNvSpPr>
            <p:nvPr/>
          </p:nvSpPr>
          <p:spPr bwMode="auto">
            <a:xfrm flipH="1" flipV="1">
              <a:off x="2221" y="3360"/>
              <a:ext cx="62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ru-RU"/>
            </a:p>
          </p:txBody>
        </p:sp>
      </p:grpSp>
      <p:grpSp>
        <p:nvGrpSpPr>
          <p:cNvPr id="213" name="Группа 212"/>
          <p:cNvGrpSpPr/>
          <p:nvPr/>
        </p:nvGrpSpPr>
        <p:grpSpPr>
          <a:xfrm>
            <a:off x="5943600" y="2971800"/>
            <a:ext cx="2057400" cy="1752600"/>
            <a:chOff x="5943600" y="2971800"/>
            <a:chExt cx="2057400" cy="1752600"/>
          </a:xfrm>
        </p:grpSpPr>
        <p:sp>
          <p:nvSpPr>
            <p:cNvPr id="184" name="AutoShape 4"/>
            <p:cNvSpPr>
              <a:spLocks noChangeArrowheads="1"/>
            </p:cNvSpPr>
            <p:nvPr/>
          </p:nvSpPr>
          <p:spPr bwMode="auto">
            <a:xfrm>
              <a:off x="6400800" y="2971800"/>
              <a:ext cx="228600" cy="152400"/>
            </a:xfrm>
            <a:prstGeom prst="star4">
              <a:avLst>
                <a:gd name="adj" fmla="val 12500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85" name="Oval 6"/>
            <p:cNvSpPr>
              <a:spLocks noChangeArrowheads="1"/>
            </p:cNvSpPr>
            <p:nvPr/>
          </p:nvSpPr>
          <p:spPr bwMode="auto">
            <a:xfrm>
              <a:off x="6629400" y="38100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86" name="Oval 7"/>
            <p:cNvSpPr>
              <a:spLocks noChangeArrowheads="1"/>
            </p:cNvSpPr>
            <p:nvPr/>
          </p:nvSpPr>
          <p:spPr bwMode="auto">
            <a:xfrm>
              <a:off x="6934200" y="36576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87" name="Oval 8"/>
            <p:cNvSpPr>
              <a:spLocks noChangeArrowheads="1"/>
            </p:cNvSpPr>
            <p:nvPr/>
          </p:nvSpPr>
          <p:spPr bwMode="auto">
            <a:xfrm>
              <a:off x="6781800" y="33528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88" name="Oval 9"/>
            <p:cNvSpPr>
              <a:spLocks noChangeArrowheads="1"/>
            </p:cNvSpPr>
            <p:nvPr/>
          </p:nvSpPr>
          <p:spPr bwMode="auto">
            <a:xfrm>
              <a:off x="6553200" y="35814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89" name="Oval 10"/>
            <p:cNvSpPr>
              <a:spLocks noChangeArrowheads="1"/>
            </p:cNvSpPr>
            <p:nvPr/>
          </p:nvSpPr>
          <p:spPr bwMode="auto">
            <a:xfrm>
              <a:off x="6858000" y="38862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90" name="Oval 11"/>
            <p:cNvSpPr>
              <a:spLocks noChangeArrowheads="1"/>
            </p:cNvSpPr>
            <p:nvPr/>
          </p:nvSpPr>
          <p:spPr bwMode="auto">
            <a:xfrm>
              <a:off x="7086600" y="35052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91" name="Oval 12"/>
            <p:cNvSpPr>
              <a:spLocks noChangeArrowheads="1"/>
            </p:cNvSpPr>
            <p:nvPr/>
          </p:nvSpPr>
          <p:spPr bwMode="auto">
            <a:xfrm>
              <a:off x="7162800" y="38100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92" name="Oval 13"/>
            <p:cNvSpPr>
              <a:spLocks noChangeArrowheads="1"/>
            </p:cNvSpPr>
            <p:nvPr/>
          </p:nvSpPr>
          <p:spPr bwMode="auto">
            <a:xfrm>
              <a:off x="7086600" y="32766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93" name="Oval 14"/>
            <p:cNvSpPr>
              <a:spLocks noChangeArrowheads="1"/>
            </p:cNvSpPr>
            <p:nvPr/>
          </p:nvSpPr>
          <p:spPr bwMode="auto">
            <a:xfrm>
              <a:off x="6400800" y="38100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94" name="Oval 15"/>
            <p:cNvSpPr>
              <a:spLocks noChangeArrowheads="1"/>
            </p:cNvSpPr>
            <p:nvPr/>
          </p:nvSpPr>
          <p:spPr bwMode="auto">
            <a:xfrm>
              <a:off x="7162800" y="41148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95" name="AutoShape 16"/>
            <p:cNvSpPr>
              <a:spLocks noChangeArrowheads="1"/>
            </p:cNvSpPr>
            <p:nvPr/>
          </p:nvSpPr>
          <p:spPr bwMode="auto">
            <a:xfrm>
              <a:off x="5943600" y="3429000"/>
              <a:ext cx="228600" cy="152400"/>
            </a:xfrm>
            <a:prstGeom prst="star4">
              <a:avLst>
                <a:gd name="adj" fmla="val 12500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96" name="AutoShape 17"/>
            <p:cNvSpPr>
              <a:spLocks noChangeArrowheads="1"/>
            </p:cNvSpPr>
            <p:nvPr/>
          </p:nvSpPr>
          <p:spPr bwMode="auto">
            <a:xfrm>
              <a:off x="6019800" y="3962400"/>
              <a:ext cx="228600" cy="152400"/>
            </a:xfrm>
            <a:prstGeom prst="star4">
              <a:avLst>
                <a:gd name="adj" fmla="val 12500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97" name="AutoShape 18"/>
            <p:cNvSpPr>
              <a:spLocks noChangeArrowheads="1"/>
            </p:cNvSpPr>
            <p:nvPr/>
          </p:nvSpPr>
          <p:spPr bwMode="auto">
            <a:xfrm>
              <a:off x="6324600" y="4191000"/>
              <a:ext cx="228600" cy="152400"/>
            </a:xfrm>
            <a:prstGeom prst="star4">
              <a:avLst>
                <a:gd name="adj" fmla="val 12500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98" name="AutoShape 19"/>
            <p:cNvSpPr>
              <a:spLocks noChangeArrowheads="1"/>
            </p:cNvSpPr>
            <p:nvPr/>
          </p:nvSpPr>
          <p:spPr bwMode="auto">
            <a:xfrm>
              <a:off x="6705600" y="4572000"/>
              <a:ext cx="228600" cy="152400"/>
            </a:xfrm>
            <a:prstGeom prst="star4">
              <a:avLst>
                <a:gd name="adj" fmla="val 12500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99" name="AutoShape 20"/>
            <p:cNvSpPr>
              <a:spLocks noChangeArrowheads="1"/>
            </p:cNvSpPr>
            <p:nvPr/>
          </p:nvSpPr>
          <p:spPr bwMode="auto">
            <a:xfrm>
              <a:off x="6172200" y="4419600"/>
              <a:ext cx="228600" cy="152400"/>
            </a:xfrm>
            <a:prstGeom prst="star4">
              <a:avLst>
                <a:gd name="adj" fmla="val 12500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0" name="AutoShape 21"/>
            <p:cNvSpPr>
              <a:spLocks noChangeArrowheads="1"/>
            </p:cNvSpPr>
            <p:nvPr/>
          </p:nvSpPr>
          <p:spPr bwMode="auto">
            <a:xfrm>
              <a:off x="6705600" y="2971800"/>
              <a:ext cx="228600" cy="152400"/>
            </a:xfrm>
            <a:prstGeom prst="star4">
              <a:avLst>
                <a:gd name="adj" fmla="val 12500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1" name="AutoShape 22"/>
            <p:cNvSpPr>
              <a:spLocks noChangeArrowheads="1"/>
            </p:cNvSpPr>
            <p:nvPr/>
          </p:nvSpPr>
          <p:spPr bwMode="auto">
            <a:xfrm>
              <a:off x="7010400" y="4495800"/>
              <a:ext cx="228600" cy="152400"/>
            </a:xfrm>
            <a:prstGeom prst="star4">
              <a:avLst>
                <a:gd name="adj" fmla="val 12500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2" name="AutoShape 23"/>
            <p:cNvSpPr>
              <a:spLocks noChangeArrowheads="1"/>
            </p:cNvSpPr>
            <p:nvPr/>
          </p:nvSpPr>
          <p:spPr bwMode="auto">
            <a:xfrm>
              <a:off x="7467600" y="4114800"/>
              <a:ext cx="228600" cy="152400"/>
            </a:xfrm>
            <a:prstGeom prst="star4">
              <a:avLst>
                <a:gd name="adj" fmla="val 12500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3" name="AutoShape 24"/>
            <p:cNvSpPr>
              <a:spLocks noChangeArrowheads="1"/>
            </p:cNvSpPr>
            <p:nvPr/>
          </p:nvSpPr>
          <p:spPr bwMode="auto">
            <a:xfrm>
              <a:off x="7543800" y="3733800"/>
              <a:ext cx="228600" cy="152400"/>
            </a:xfrm>
            <a:prstGeom prst="star4">
              <a:avLst>
                <a:gd name="adj" fmla="val 12500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" name="AutoShape 25"/>
            <p:cNvSpPr>
              <a:spLocks noChangeArrowheads="1"/>
            </p:cNvSpPr>
            <p:nvPr/>
          </p:nvSpPr>
          <p:spPr bwMode="auto">
            <a:xfrm>
              <a:off x="7772400" y="3429000"/>
              <a:ext cx="228600" cy="152400"/>
            </a:xfrm>
            <a:prstGeom prst="star4">
              <a:avLst>
                <a:gd name="adj" fmla="val 12500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5" name="AutoShape 26"/>
            <p:cNvSpPr>
              <a:spLocks noChangeArrowheads="1"/>
            </p:cNvSpPr>
            <p:nvPr/>
          </p:nvSpPr>
          <p:spPr bwMode="auto">
            <a:xfrm>
              <a:off x="7391400" y="3505200"/>
              <a:ext cx="228600" cy="152400"/>
            </a:xfrm>
            <a:prstGeom prst="star4">
              <a:avLst>
                <a:gd name="adj" fmla="val 12500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6" name="AutoShape 27"/>
            <p:cNvSpPr>
              <a:spLocks noChangeArrowheads="1"/>
            </p:cNvSpPr>
            <p:nvPr/>
          </p:nvSpPr>
          <p:spPr bwMode="auto">
            <a:xfrm>
              <a:off x="7391400" y="3200400"/>
              <a:ext cx="228600" cy="152400"/>
            </a:xfrm>
            <a:prstGeom prst="star4">
              <a:avLst>
                <a:gd name="adj" fmla="val 12500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7" name="Line 28"/>
          <p:cNvSpPr>
            <a:spLocks noChangeShapeType="1"/>
          </p:cNvSpPr>
          <p:nvPr/>
        </p:nvSpPr>
        <p:spPr bwMode="auto">
          <a:xfrm>
            <a:off x="5604804" y="3581400"/>
            <a:ext cx="22098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ru-RU"/>
          </a:p>
        </p:txBody>
      </p:sp>
      <p:sp>
        <p:nvSpPr>
          <p:cNvPr id="208" name="AutoShape 31"/>
          <p:cNvSpPr>
            <a:spLocks noChangeAspect="1" noChangeArrowheads="1"/>
          </p:cNvSpPr>
          <p:nvPr/>
        </p:nvSpPr>
        <p:spPr bwMode="auto">
          <a:xfrm rot="1560000">
            <a:off x="6222091" y="2895600"/>
            <a:ext cx="1544638" cy="1279525"/>
          </a:xfrm>
          <a:prstGeom prst="triangle">
            <a:avLst>
              <a:gd name="adj" fmla="val 50000"/>
            </a:avLst>
          </a:prstGeom>
          <a:solidFill>
            <a:srgbClr val="CCFFCC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09" name="Line 34"/>
          <p:cNvSpPr>
            <a:spLocks noChangeShapeType="1"/>
          </p:cNvSpPr>
          <p:nvPr/>
        </p:nvSpPr>
        <p:spPr bwMode="auto">
          <a:xfrm>
            <a:off x="7243104" y="2590800"/>
            <a:ext cx="22860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ru-RU"/>
          </a:p>
        </p:txBody>
      </p:sp>
      <p:sp>
        <p:nvSpPr>
          <p:cNvPr id="210" name="Line 30"/>
          <p:cNvSpPr>
            <a:spLocks noChangeShapeType="1"/>
          </p:cNvSpPr>
          <p:nvPr/>
        </p:nvSpPr>
        <p:spPr bwMode="auto">
          <a:xfrm flipV="1">
            <a:off x="5604804" y="2743200"/>
            <a:ext cx="19812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ru-RU"/>
          </a:p>
        </p:txBody>
      </p:sp>
      <p:cxnSp>
        <p:nvCxnSpPr>
          <p:cNvPr id="212" name="Прямая соединительная линия 211"/>
          <p:cNvCxnSpPr/>
          <p:nvPr/>
        </p:nvCxnSpPr>
        <p:spPr>
          <a:xfrm rot="5400000">
            <a:off x="990600" y="3429000"/>
            <a:ext cx="685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07" grpId="0" animBg="1"/>
      <p:bldP spid="208" grpId="0" animBg="1"/>
      <p:bldP spid="209" grpId="0" animBg="1"/>
      <p:bldP spid="2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545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What is known about the learning process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85800" y="1447800"/>
            <a:ext cx="68580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u="sng" dirty="0" smtClean="0">
                <a:solidFill>
                  <a:srgbClr val="006600"/>
                </a:solidFill>
              </a:rPr>
              <a:t>Activation</a:t>
            </a:r>
          </a:p>
          <a:p>
            <a:r>
              <a:rPr lang="en-US" b="1" dirty="0" smtClean="0">
                <a:solidFill>
                  <a:srgbClr val="006600"/>
                </a:solidFill>
              </a:rPr>
              <a:t>every activity lead to the firing of a certain set of neurons.</a:t>
            </a:r>
          </a:p>
          <a:p>
            <a:pPr>
              <a:buFont typeface="Arial" pitchFamily="34" charset="0"/>
              <a:buChar char="•"/>
            </a:pPr>
            <a:endParaRPr lang="en-US" sz="2000" b="1" dirty="0" smtClean="0">
              <a:solidFill>
                <a:srgbClr val="0066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2000" b="1" dirty="0" smtClean="0">
              <a:solidFill>
                <a:srgbClr val="0066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2000" b="1" dirty="0" smtClean="0">
              <a:solidFill>
                <a:srgbClr val="0066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2000" b="1" dirty="0" smtClean="0">
              <a:solidFill>
                <a:srgbClr val="0066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2000" b="1" dirty="0" smtClean="0">
              <a:solidFill>
                <a:srgbClr val="0066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2000" b="1" dirty="0" smtClean="0">
              <a:solidFill>
                <a:srgbClr val="0066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2000" b="1" dirty="0" smtClean="0">
              <a:solidFill>
                <a:srgbClr val="0066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2000" b="1" dirty="0" smtClean="0">
              <a:solidFill>
                <a:srgbClr val="006600"/>
              </a:solidFill>
            </a:endParaRPr>
          </a:p>
          <a:p>
            <a:endParaRPr lang="en-US" sz="2000" b="1" dirty="0" smtClean="0">
              <a:solidFill>
                <a:srgbClr val="006600"/>
              </a:solidFill>
            </a:endParaRPr>
          </a:p>
          <a:p>
            <a:endParaRPr lang="en-US" sz="2000" b="1" dirty="0" smtClean="0">
              <a:solidFill>
                <a:srgbClr val="0066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u="sng" dirty="0" smtClean="0">
                <a:solidFill>
                  <a:srgbClr val="FF0000"/>
                </a:solidFill>
              </a:rPr>
              <a:t>Habituation: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is the psychological process in humans and other organisms in which there is a decrease in psychological and behavioral response to a stimulus after repeated exposure to that stimulus over a duration of time.</a:t>
            </a:r>
            <a:endParaRPr lang="ru-RU" b="1" dirty="0" smtClean="0">
              <a:solidFill>
                <a:srgbClr val="FF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5</a:t>
            </a:fld>
            <a:endParaRPr lang="ru-RU"/>
          </a:p>
        </p:txBody>
      </p:sp>
      <p:grpSp>
        <p:nvGrpSpPr>
          <p:cNvPr id="14" name="Группа 13"/>
          <p:cNvGrpSpPr/>
          <p:nvPr/>
        </p:nvGrpSpPr>
        <p:grpSpPr>
          <a:xfrm>
            <a:off x="685800" y="2362200"/>
            <a:ext cx="8001000" cy="2514600"/>
            <a:chOff x="685800" y="1905000"/>
            <a:chExt cx="8001000" cy="2514600"/>
          </a:xfrm>
        </p:grpSpPr>
        <p:sp>
          <p:nvSpPr>
            <p:cNvPr id="8" name="TextBox 7"/>
            <p:cNvSpPr txBox="1"/>
            <p:nvPr/>
          </p:nvSpPr>
          <p:spPr>
            <a:xfrm>
              <a:off x="2667000" y="3496270"/>
              <a:ext cx="6019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smtClean="0">
                  <a:solidFill>
                    <a:srgbClr val="000099"/>
                  </a:solidFill>
                </a:rPr>
                <a:t>In 1949 introduced Hebbian Learning:</a:t>
              </a:r>
              <a:endParaRPr lang="en-US" b="1" dirty="0" smtClean="0">
                <a:solidFill>
                  <a:srgbClr val="000099"/>
                </a:solidFill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b="1" dirty="0" smtClean="0">
                  <a:solidFill>
                    <a:srgbClr val="000099"/>
                  </a:solidFill>
                </a:rPr>
                <a:t> synchronous activation increases the synaptic strength;</a:t>
              </a:r>
            </a:p>
            <a:p>
              <a:pPr>
                <a:buFont typeface="Arial" pitchFamily="34" charset="0"/>
                <a:buChar char="•"/>
              </a:pPr>
              <a:r>
                <a:rPr lang="en-US" b="1" dirty="0" smtClean="0">
                  <a:solidFill>
                    <a:srgbClr val="000099"/>
                  </a:solidFill>
                </a:rPr>
                <a:t> asynchronous activation decreases the synaptic strength.</a:t>
              </a:r>
            </a:p>
          </p:txBody>
        </p:sp>
        <p:grpSp>
          <p:nvGrpSpPr>
            <p:cNvPr id="9" name="Группа 9"/>
            <p:cNvGrpSpPr/>
            <p:nvPr/>
          </p:nvGrpSpPr>
          <p:grpSpPr>
            <a:xfrm>
              <a:off x="685800" y="1905000"/>
              <a:ext cx="2143536" cy="2286000"/>
              <a:chOff x="1071051" y="3810000"/>
              <a:chExt cx="2143536" cy="2286000"/>
            </a:xfrm>
          </p:grpSpPr>
          <p:pic>
            <p:nvPicPr>
              <p:cNvPr id="10" name="Рисунок 9" descr="Donald_Hebb.gif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46496" y="4332514"/>
                <a:ext cx="1371600" cy="1763486"/>
              </a:xfrm>
              <a:prstGeom prst="rect">
                <a:avLst/>
              </a:prstGeom>
            </p:spPr>
          </p:pic>
          <p:sp>
            <p:nvSpPr>
              <p:cNvPr id="11" name="Прямоугольник 10"/>
              <p:cNvSpPr/>
              <p:nvPr/>
            </p:nvSpPr>
            <p:spPr>
              <a:xfrm>
                <a:off x="1071051" y="3810000"/>
                <a:ext cx="214353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en-GB" sz="2000" b="1" u="sng" dirty="0" smtClean="0">
                    <a:solidFill>
                      <a:srgbClr val="000099"/>
                    </a:solidFill>
                  </a:rPr>
                  <a:t>Hebbian Learning</a:t>
                </a:r>
                <a:endParaRPr lang="ru-RU" sz="2000" b="1" u="sng" dirty="0" smtClean="0">
                  <a:solidFill>
                    <a:srgbClr val="000099"/>
                  </a:solidFill>
                </a:endParaRPr>
              </a:p>
            </p:txBody>
          </p:sp>
        </p:grpSp>
        <p:sp>
          <p:nvSpPr>
            <p:cNvPr id="13" name="Прямоугольник 12"/>
            <p:cNvSpPr/>
            <p:nvPr/>
          </p:nvSpPr>
          <p:spPr>
            <a:xfrm>
              <a:off x="2667000" y="2228671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 smtClean="0">
                  <a:solidFill>
                    <a:srgbClr val="000099"/>
                  </a:solidFill>
                </a:rPr>
                <a:t>When activities were repeated, the connections between those neurons strengthened. This repetition was what led to the formation of memory.</a:t>
              </a:r>
            </a:p>
          </p:txBody>
        </p:sp>
      </p:grpSp>
      <p:pic>
        <p:nvPicPr>
          <p:cNvPr id="16" name="Рисунок 15" descr="neurons_pic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0800" y="1143000"/>
            <a:ext cx="2362200" cy="156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373063" y="-3175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0099"/>
                </a:solidFill>
              </a:rPr>
              <a:t>A spectrum of machine learning tasks</a:t>
            </a:r>
          </a:p>
        </p:txBody>
      </p:sp>
      <p:sp>
        <p:nvSpPr>
          <p:cNvPr id="40963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31223" y="1781175"/>
            <a:ext cx="4038600" cy="492442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Low-dimensional data (e.g. less than 100 dimensions)</a:t>
            </a:r>
          </a:p>
          <a:p>
            <a:endParaRPr lang="en-US" sz="1800" dirty="0" smtClean="0"/>
          </a:p>
          <a:p>
            <a:r>
              <a:rPr lang="en-US" sz="1800" dirty="0" smtClean="0">
                <a:solidFill>
                  <a:srgbClr val="3333CC"/>
                </a:solidFill>
              </a:rPr>
              <a:t>Lots of noise in the data</a:t>
            </a:r>
            <a:r>
              <a:rPr lang="en-US" sz="1800" dirty="0" smtClean="0"/>
              <a:t> 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r>
              <a:rPr lang="en-US" sz="1800" dirty="0" smtClean="0">
                <a:solidFill>
                  <a:srgbClr val="009900"/>
                </a:solidFill>
              </a:rPr>
              <a:t>There is not much structure in the data, and what structure there is, can be represented by a fairly simple model.</a:t>
            </a:r>
          </a:p>
          <a:p>
            <a:pPr>
              <a:buNone/>
            </a:pPr>
            <a:endParaRPr lang="en-US" sz="1800" dirty="0" smtClean="0">
              <a:solidFill>
                <a:srgbClr val="009900"/>
              </a:solidFill>
            </a:endParaRPr>
          </a:p>
          <a:p>
            <a:r>
              <a:rPr lang="en-US" sz="1800" dirty="0" smtClean="0"/>
              <a:t>The main problem is distinguishing true structure from noise. </a:t>
            </a:r>
          </a:p>
        </p:txBody>
      </p:sp>
      <p:sp>
        <p:nvSpPr>
          <p:cNvPr id="40964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0" y="1784350"/>
            <a:ext cx="4038600" cy="499745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High-dimensional data (e.g. more than 100 dimensions)</a:t>
            </a:r>
          </a:p>
          <a:p>
            <a:endParaRPr lang="en-US" sz="1800" dirty="0" smtClean="0"/>
          </a:p>
          <a:p>
            <a:r>
              <a:rPr lang="en-US" sz="1800" dirty="0" smtClean="0">
                <a:solidFill>
                  <a:srgbClr val="3333CC"/>
                </a:solidFill>
              </a:rPr>
              <a:t>The noise is not sufficient to obscure the structure in the data if we process it right.</a:t>
            </a:r>
          </a:p>
          <a:p>
            <a:pPr>
              <a:buNone/>
            </a:pPr>
            <a:endParaRPr lang="en-US" sz="1800" dirty="0" smtClean="0">
              <a:solidFill>
                <a:srgbClr val="3333CC"/>
              </a:solidFill>
            </a:endParaRPr>
          </a:p>
          <a:p>
            <a:r>
              <a:rPr lang="en-US" sz="1800" dirty="0" smtClean="0">
                <a:solidFill>
                  <a:srgbClr val="009900"/>
                </a:solidFill>
              </a:rPr>
              <a:t>There is a huge amount of structure in the data, but the structure is too complicated to be represented by a simple model.</a:t>
            </a:r>
          </a:p>
          <a:p>
            <a:endParaRPr lang="en-US" sz="1800" dirty="0" smtClean="0">
              <a:solidFill>
                <a:srgbClr val="009900"/>
              </a:solidFill>
            </a:endParaRPr>
          </a:p>
          <a:p>
            <a:r>
              <a:rPr lang="en-US" sz="1800" dirty="0" smtClean="0"/>
              <a:t>The main problem is figuring out a way to represent the complicated structure so that it can be learned.</a:t>
            </a:r>
          </a:p>
        </p:txBody>
      </p:sp>
      <p:sp>
        <p:nvSpPr>
          <p:cNvPr id="40965" name="Text Box 6"/>
          <p:cNvSpPr txBox="1">
            <a:spLocks noChangeArrowheads="1"/>
          </p:cNvSpPr>
          <p:nvPr/>
        </p:nvSpPr>
        <p:spPr bwMode="auto">
          <a:xfrm>
            <a:off x="4495800" y="1120158"/>
            <a:ext cx="36433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u="sng" dirty="0" smtClean="0">
                <a:solidFill>
                  <a:prstClr val="black"/>
                </a:solidFill>
              </a:rPr>
              <a:t>Artificial </a:t>
            </a:r>
            <a:r>
              <a:rPr lang="en-US" sz="3200" u="sng" dirty="0">
                <a:solidFill>
                  <a:prstClr val="black"/>
                </a:solidFill>
              </a:rPr>
              <a:t>Intelligence</a:t>
            </a:r>
          </a:p>
        </p:txBody>
      </p:sp>
      <p:pic>
        <p:nvPicPr>
          <p:cNvPr id="6" name="Рисунок 5" descr="brain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58456" y="1143000"/>
            <a:ext cx="680744" cy="510558"/>
          </a:xfrm>
          <a:prstGeom prst="rect">
            <a:avLst/>
          </a:prstGeom>
        </p:spPr>
      </p:pic>
      <p:grpSp>
        <p:nvGrpSpPr>
          <p:cNvPr id="2" name="Группа 8"/>
          <p:cNvGrpSpPr/>
          <p:nvPr/>
        </p:nvGrpSpPr>
        <p:grpSpPr>
          <a:xfrm>
            <a:off x="201304" y="1066800"/>
            <a:ext cx="3717087" cy="636896"/>
            <a:chOff x="152400" y="885825"/>
            <a:chExt cx="3717087" cy="636896"/>
          </a:xfrm>
        </p:grpSpPr>
        <p:pic>
          <p:nvPicPr>
            <p:cNvPr id="7" name="Рисунок 6" descr="Computer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00" y="885825"/>
              <a:ext cx="636896" cy="636896"/>
            </a:xfrm>
            <a:prstGeom prst="rect">
              <a:avLst/>
            </a:prstGeom>
          </p:spPr>
        </p:pic>
        <p:sp>
          <p:nvSpPr>
            <p:cNvPr id="8" name="Прямоугольник 7"/>
            <p:cNvSpPr/>
            <p:nvPr/>
          </p:nvSpPr>
          <p:spPr>
            <a:xfrm>
              <a:off x="889376" y="914400"/>
              <a:ext cx="298011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u="sng" dirty="0" smtClean="0">
                  <a:solidFill>
                    <a:prstClr val="black"/>
                  </a:solidFill>
                </a:rPr>
                <a:t>Typical Statistics </a:t>
              </a:r>
              <a:endParaRPr lang="ru-RU" sz="3200" u="sng" dirty="0" smtClean="0">
                <a:solidFill>
                  <a:prstClr val="black"/>
                </a:solidFill>
              </a:endParaRPr>
            </a:p>
          </p:txBody>
        </p:sp>
      </p:grpSp>
      <p:cxnSp>
        <p:nvCxnSpPr>
          <p:cNvPr id="12" name="Прямая соединительная линия 11"/>
          <p:cNvCxnSpPr/>
          <p:nvPr/>
        </p:nvCxnSpPr>
        <p:spPr>
          <a:xfrm rot="5400000">
            <a:off x="1371600" y="3886200"/>
            <a:ext cx="594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hlinkClick r:id="rId5" action="ppaction://hlinksldjump"/>
          </p:cNvPr>
          <p:cNvSpPr/>
          <p:nvPr/>
        </p:nvSpPr>
        <p:spPr>
          <a:xfrm>
            <a:off x="990600" y="3124200"/>
            <a:ext cx="12192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Link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14" name="Номер слайда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Artificial Neural Networks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5" name="Рисунок 4" descr="neurons_pic8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79570" y="1524000"/>
            <a:ext cx="3897630" cy="2362200"/>
          </a:xfrm>
          <a:prstGeom prst="rect">
            <a:avLst/>
          </a:prstGeom>
        </p:spPr>
      </p:pic>
      <p:pic>
        <p:nvPicPr>
          <p:cNvPr id="6" name="Рисунок 5" descr="neurons_pic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" y="1556984"/>
            <a:ext cx="2876550" cy="2281238"/>
          </a:xfrm>
          <a:prstGeom prst="rect">
            <a:avLst/>
          </a:prstGeom>
        </p:spPr>
      </p:pic>
      <p:pic>
        <p:nvPicPr>
          <p:cNvPr id="7" name="Рисунок 6" descr="neurons_pic1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" y="4191000"/>
            <a:ext cx="2929940" cy="2349500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2514600" y="3048000"/>
            <a:ext cx="4572000" cy="1477328"/>
            <a:chOff x="2514600" y="3048000"/>
            <a:chExt cx="4572000" cy="1477328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2514600" y="3048000"/>
              <a:ext cx="4572000" cy="1447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2549856" y="3048000"/>
              <a:ext cx="4495800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006600"/>
                  </a:solidFill>
                </a:rPr>
                <a:t>Artificial Neural Networks have been applied successfully to :</a:t>
              </a:r>
            </a:p>
            <a:p>
              <a:pPr>
                <a:buFont typeface="Arial" pitchFamily="34" charset="0"/>
                <a:buChar char="•"/>
              </a:pPr>
              <a:r>
                <a:rPr lang="en-US" b="1" dirty="0" smtClean="0">
                  <a:solidFill>
                    <a:srgbClr val="006600"/>
                  </a:solidFill>
                </a:rPr>
                <a:t>speech recognition</a:t>
              </a:r>
            </a:p>
            <a:p>
              <a:pPr>
                <a:buFont typeface="Arial" pitchFamily="34" charset="0"/>
                <a:buChar char="•"/>
              </a:pPr>
              <a:r>
                <a:rPr lang="en-US" b="1" dirty="0" smtClean="0">
                  <a:solidFill>
                    <a:srgbClr val="006600"/>
                  </a:solidFill>
                </a:rPr>
                <a:t> image analysis </a:t>
              </a:r>
            </a:p>
            <a:p>
              <a:pPr>
                <a:buFont typeface="Arial" pitchFamily="34" charset="0"/>
                <a:buChar char="•"/>
              </a:pPr>
              <a:r>
                <a:rPr lang="en-US" b="1" dirty="0" smtClean="0">
                  <a:solidFill>
                    <a:srgbClr val="006600"/>
                  </a:solidFill>
                </a:rPr>
                <a:t>adaptive control</a:t>
              </a:r>
            </a:p>
          </p:txBody>
        </p:sp>
      </p:grpSp>
      <p:grpSp>
        <p:nvGrpSpPr>
          <p:cNvPr id="71" name="Group 39"/>
          <p:cNvGrpSpPr>
            <a:grpSpLocks/>
          </p:cNvGrpSpPr>
          <p:nvPr/>
        </p:nvGrpSpPr>
        <p:grpSpPr bwMode="auto">
          <a:xfrm>
            <a:off x="4114800" y="4603285"/>
            <a:ext cx="4037568" cy="1721315"/>
            <a:chOff x="409" y="816"/>
            <a:chExt cx="5991" cy="3291"/>
          </a:xfrm>
        </p:grpSpPr>
        <p:grpSp>
          <p:nvGrpSpPr>
            <p:cNvPr id="72" name="Group 6"/>
            <p:cNvGrpSpPr>
              <a:grpSpLocks/>
            </p:cNvGrpSpPr>
            <p:nvPr/>
          </p:nvGrpSpPr>
          <p:grpSpPr bwMode="auto">
            <a:xfrm>
              <a:off x="1104" y="1392"/>
              <a:ext cx="4393" cy="1488"/>
              <a:chOff x="1200" y="1584"/>
              <a:chExt cx="4393" cy="1488"/>
            </a:xfrm>
          </p:grpSpPr>
          <p:sp>
            <p:nvSpPr>
              <p:cNvPr id="84" name="Oval 7"/>
              <p:cNvSpPr>
                <a:spLocks noChangeArrowheads="1"/>
              </p:cNvSpPr>
              <p:nvPr/>
            </p:nvSpPr>
            <p:spPr bwMode="auto">
              <a:xfrm>
                <a:off x="2352" y="1920"/>
                <a:ext cx="672" cy="67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85" name="Line 8"/>
              <p:cNvSpPr>
                <a:spLocks noChangeShapeType="1"/>
              </p:cNvSpPr>
              <p:nvPr/>
            </p:nvSpPr>
            <p:spPr bwMode="auto">
              <a:xfrm>
                <a:off x="1920" y="1584"/>
                <a:ext cx="576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Line 9"/>
              <p:cNvSpPr>
                <a:spLocks noChangeShapeType="1"/>
              </p:cNvSpPr>
              <p:nvPr/>
            </p:nvSpPr>
            <p:spPr bwMode="auto">
              <a:xfrm>
                <a:off x="1920" y="1968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Line 10"/>
              <p:cNvSpPr>
                <a:spLocks noChangeShapeType="1"/>
              </p:cNvSpPr>
              <p:nvPr/>
            </p:nvSpPr>
            <p:spPr bwMode="auto">
              <a:xfrm flipH="1">
                <a:off x="1200" y="1968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Line 11"/>
              <p:cNvSpPr>
                <a:spLocks noChangeShapeType="1"/>
              </p:cNvSpPr>
              <p:nvPr/>
            </p:nvSpPr>
            <p:spPr bwMode="auto">
              <a:xfrm flipH="1">
                <a:off x="1200" y="158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Line 12"/>
              <p:cNvSpPr>
                <a:spLocks noChangeShapeType="1"/>
              </p:cNvSpPr>
              <p:nvPr/>
            </p:nvSpPr>
            <p:spPr bwMode="auto">
              <a:xfrm flipV="1">
                <a:off x="1920" y="2448"/>
                <a:ext cx="48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Line 13"/>
              <p:cNvSpPr>
                <a:spLocks noChangeShapeType="1"/>
              </p:cNvSpPr>
              <p:nvPr/>
            </p:nvSpPr>
            <p:spPr bwMode="auto">
              <a:xfrm flipH="1">
                <a:off x="1200" y="2688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1" name="Line 14"/>
              <p:cNvSpPr>
                <a:spLocks noChangeShapeType="1"/>
              </p:cNvSpPr>
              <p:nvPr/>
            </p:nvSpPr>
            <p:spPr bwMode="auto">
              <a:xfrm flipH="1">
                <a:off x="1200" y="3072"/>
                <a:ext cx="7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" name="Oval 15"/>
              <p:cNvSpPr>
                <a:spLocks noChangeArrowheads="1"/>
              </p:cNvSpPr>
              <p:nvPr/>
            </p:nvSpPr>
            <p:spPr bwMode="auto">
              <a:xfrm>
                <a:off x="1584" y="211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93" name="Oval 16"/>
              <p:cNvSpPr>
                <a:spLocks noChangeArrowheads="1"/>
              </p:cNvSpPr>
              <p:nvPr/>
            </p:nvSpPr>
            <p:spPr bwMode="auto">
              <a:xfrm>
                <a:off x="1584" y="230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94" name="Oval 17"/>
              <p:cNvSpPr>
                <a:spLocks noChangeArrowheads="1"/>
              </p:cNvSpPr>
              <p:nvPr/>
            </p:nvSpPr>
            <p:spPr bwMode="auto">
              <a:xfrm>
                <a:off x="1584" y="249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95" name="Line 18"/>
              <p:cNvSpPr>
                <a:spLocks noChangeShapeType="1"/>
              </p:cNvSpPr>
              <p:nvPr/>
            </p:nvSpPr>
            <p:spPr bwMode="auto">
              <a:xfrm flipV="1">
                <a:off x="1968" y="2544"/>
                <a:ext cx="528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6" name="Text Box 19"/>
              <p:cNvSpPr txBox="1">
                <a:spLocks noChangeArrowheads="1"/>
              </p:cNvSpPr>
              <p:nvPr/>
            </p:nvSpPr>
            <p:spPr bwMode="auto">
              <a:xfrm>
                <a:off x="2496" y="2016"/>
                <a:ext cx="384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el-GR" sz="1200" b="1" i="1" dirty="0">
                    <a:latin typeface="Times New Roman" pitchFamily="18" charset="0"/>
                    <a:cs typeface="Times New Roman" pitchFamily="18" charset="0"/>
                  </a:rPr>
                  <a:t>Σ</a:t>
                </a:r>
              </a:p>
            </p:txBody>
          </p:sp>
          <p:sp>
            <p:nvSpPr>
              <p:cNvPr id="97" name="Oval 20"/>
              <p:cNvSpPr>
                <a:spLocks noChangeArrowheads="1"/>
              </p:cNvSpPr>
              <p:nvPr/>
            </p:nvSpPr>
            <p:spPr bwMode="auto">
              <a:xfrm>
                <a:off x="3408" y="1920"/>
                <a:ext cx="672" cy="67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98" name="Line 21"/>
              <p:cNvSpPr>
                <a:spLocks noChangeShapeType="1"/>
              </p:cNvSpPr>
              <p:nvPr/>
            </p:nvSpPr>
            <p:spPr bwMode="auto">
              <a:xfrm>
                <a:off x="3024" y="2256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9" name="Line 22"/>
              <p:cNvSpPr>
                <a:spLocks noChangeShapeType="1"/>
              </p:cNvSpPr>
              <p:nvPr/>
            </p:nvSpPr>
            <p:spPr bwMode="auto">
              <a:xfrm>
                <a:off x="4080" y="2256"/>
                <a:ext cx="151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0" name="Text Box 23"/>
              <p:cNvSpPr txBox="1">
                <a:spLocks noChangeArrowheads="1"/>
              </p:cNvSpPr>
              <p:nvPr/>
            </p:nvSpPr>
            <p:spPr bwMode="auto">
              <a:xfrm>
                <a:off x="3473" y="1934"/>
                <a:ext cx="715" cy="5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sz="1200" b="1" i="1" dirty="0" smtClean="0">
                    <a:latin typeface="Times New Roman" pitchFamily="18" charset="0"/>
                    <a:cs typeface="Times New Roman" pitchFamily="18" charset="0"/>
                  </a:rPr>
                  <a:t>f(n</a:t>
                </a:r>
                <a:r>
                  <a:rPr lang="en-US" sz="1200" b="1" i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lang="el-GR" sz="1200" b="1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aphicFrame>
          <p:nvGraphicFramePr>
            <p:cNvPr id="73" name="Object 25"/>
            <p:cNvGraphicFramePr>
              <a:graphicFrameLocks noChangeAspect="1"/>
            </p:cNvGraphicFramePr>
            <p:nvPr/>
          </p:nvGraphicFramePr>
          <p:xfrm>
            <a:off x="432" y="816"/>
            <a:ext cx="1792" cy="2560"/>
          </p:xfrm>
          <a:graphic>
            <a:graphicData uri="http://schemas.openxmlformats.org/presentationml/2006/ole">
              <p:oleObj spid="_x0000_s308227" name="Equation" r:id="rId6" imgW="177480" imgH="253800" progId="">
                <p:embed/>
              </p:oleObj>
            </a:graphicData>
          </a:graphic>
        </p:graphicFrame>
        <p:sp>
          <p:nvSpPr>
            <p:cNvPr id="74" name="Text Box 26"/>
            <p:cNvSpPr txBox="1">
              <a:spLocks noChangeArrowheads="1"/>
            </p:cNvSpPr>
            <p:nvPr/>
          </p:nvSpPr>
          <p:spPr bwMode="auto">
            <a:xfrm>
              <a:off x="1344" y="1104"/>
              <a:ext cx="33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b="1" i="1" dirty="0"/>
                <a:t>W</a:t>
              </a:r>
            </a:p>
          </p:txBody>
        </p:sp>
        <p:sp>
          <p:nvSpPr>
            <p:cNvPr id="75" name="Text Box 27"/>
            <p:cNvSpPr txBox="1">
              <a:spLocks noChangeArrowheads="1"/>
            </p:cNvSpPr>
            <p:nvPr/>
          </p:nvSpPr>
          <p:spPr bwMode="auto">
            <a:xfrm>
              <a:off x="1344" y="1488"/>
              <a:ext cx="33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b="1" i="1" dirty="0"/>
                <a:t>W</a:t>
              </a:r>
            </a:p>
          </p:txBody>
        </p:sp>
        <p:sp>
          <p:nvSpPr>
            <p:cNvPr id="76" name="Text Box 28"/>
            <p:cNvSpPr txBox="1">
              <a:spLocks noChangeArrowheads="1"/>
            </p:cNvSpPr>
            <p:nvPr/>
          </p:nvSpPr>
          <p:spPr bwMode="auto">
            <a:xfrm>
              <a:off x="1344" y="2544"/>
              <a:ext cx="33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b="1" i="1" dirty="0"/>
                <a:t>W</a:t>
              </a:r>
            </a:p>
          </p:txBody>
        </p:sp>
        <p:sp>
          <p:nvSpPr>
            <p:cNvPr id="77" name="Text Box 29"/>
            <p:cNvSpPr txBox="1">
              <a:spLocks noChangeArrowheads="1"/>
            </p:cNvSpPr>
            <p:nvPr/>
          </p:nvSpPr>
          <p:spPr bwMode="auto">
            <a:xfrm>
              <a:off x="1344" y="2928"/>
              <a:ext cx="33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b="1" i="1" dirty="0"/>
                <a:t>W</a:t>
              </a:r>
            </a:p>
          </p:txBody>
        </p:sp>
        <p:sp>
          <p:nvSpPr>
            <p:cNvPr id="78" name="Text Box 32"/>
            <p:cNvSpPr txBox="1">
              <a:spLocks noChangeArrowheads="1"/>
            </p:cNvSpPr>
            <p:nvPr/>
          </p:nvSpPr>
          <p:spPr bwMode="auto">
            <a:xfrm>
              <a:off x="5350" y="1790"/>
              <a:ext cx="1050" cy="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b="1" i="1" dirty="0"/>
                <a:t>Outputs</a:t>
              </a:r>
            </a:p>
          </p:txBody>
        </p:sp>
        <p:sp>
          <p:nvSpPr>
            <p:cNvPr id="79" name="Text Box 34"/>
            <p:cNvSpPr txBox="1">
              <a:spLocks noChangeArrowheads="1"/>
            </p:cNvSpPr>
            <p:nvPr/>
          </p:nvSpPr>
          <p:spPr bwMode="auto">
            <a:xfrm>
              <a:off x="2969" y="2258"/>
              <a:ext cx="1470" cy="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b="1" i="1" dirty="0"/>
                <a:t>Activation </a:t>
              </a:r>
              <a:r>
                <a:rPr lang="en-US" sz="1200" b="1" i="1" dirty="0" smtClean="0"/>
                <a:t>Function</a:t>
              </a:r>
              <a:endParaRPr lang="en-US" sz="1200" b="1" i="1" dirty="0"/>
            </a:p>
          </p:txBody>
        </p:sp>
        <p:sp>
          <p:nvSpPr>
            <p:cNvPr id="80" name="Text Box 35"/>
            <p:cNvSpPr txBox="1">
              <a:spLocks noChangeArrowheads="1"/>
            </p:cNvSpPr>
            <p:nvPr/>
          </p:nvSpPr>
          <p:spPr bwMode="auto">
            <a:xfrm>
              <a:off x="409" y="999"/>
              <a:ext cx="339" cy="2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200" b="1" i="1" dirty="0"/>
                <a:t>INPUTS</a:t>
              </a:r>
            </a:p>
          </p:txBody>
        </p:sp>
        <p:sp>
          <p:nvSpPr>
            <p:cNvPr id="81" name="Text Box 36"/>
            <p:cNvSpPr txBox="1">
              <a:spLocks noChangeArrowheads="1"/>
            </p:cNvSpPr>
            <p:nvPr/>
          </p:nvSpPr>
          <p:spPr bwMode="auto">
            <a:xfrm>
              <a:off x="518" y="3577"/>
              <a:ext cx="1474" cy="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200" b="1" i="1" dirty="0"/>
                <a:t>W=Weight</a:t>
              </a:r>
            </a:p>
          </p:txBody>
        </p:sp>
        <p:sp>
          <p:nvSpPr>
            <p:cNvPr id="82" name="Oval 37"/>
            <p:cNvSpPr>
              <a:spLocks noChangeArrowheads="1"/>
            </p:cNvSpPr>
            <p:nvPr/>
          </p:nvSpPr>
          <p:spPr bwMode="auto">
            <a:xfrm>
              <a:off x="1776" y="960"/>
              <a:ext cx="2640" cy="244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3" name="Text Box 38"/>
            <p:cNvSpPr txBox="1">
              <a:spLocks noChangeArrowheads="1"/>
            </p:cNvSpPr>
            <p:nvPr/>
          </p:nvSpPr>
          <p:spPr bwMode="auto">
            <a:xfrm>
              <a:off x="2654" y="1003"/>
              <a:ext cx="1074" cy="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200" b="1" i="1" dirty="0"/>
                <a:t>Neuron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Hebbian Learning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8</a:t>
            </a:fld>
            <a:endParaRPr lang="ru-RU"/>
          </a:p>
        </p:txBody>
      </p:sp>
      <p:grpSp>
        <p:nvGrpSpPr>
          <p:cNvPr id="4" name="Группа 3"/>
          <p:cNvGrpSpPr/>
          <p:nvPr/>
        </p:nvGrpSpPr>
        <p:grpSpPr>
          <a:xfrm>
            <a:off x="457200" y="1295400"/>
            <a:ext cx="8001000" cy="2514600"/>
            <a:chOff x="685800" y="1905000"/>
            <a:chExt cx="8001000" cy="2514600"/>
          </a:xfrm>
        </p:grpSpPr>
        <p:sp>
          <p:nvSpPr>
            <p:cNvPr id="5" name="TextBox 4"/>
            <p:cNvSpPr txBox="1"/>
            <p:nvPr/>
          </p:nvSpPr>
          <p:spPr>
            <a:xfrm>
              <a:off x="2667000" y="3496270"/>
              <a:ext cx="6019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smtClean="0">
                  <a:solidFill>
                    <a:srgbClr val="000099"/>
                  </a:solidFill>
                </a:rPr>
                <a:t>In 1949 introduced Hebbian Learning:</a:t>
              </a:r>
              <a:endParaRPr lang="en-US" b="1" dirty="0" smtClean="0">
                <a:solidFill>
                  <a:srgbClr val="000099"/>
                </a:solidFill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b="1" dirty="0" smtClean="0">
                  <a:solidFill>
                    <a:srgbClr val="000099"/>
                  </a:solidFill>
                </a:rPr>
                <a:t> synchronous activation increases the synaptic strength;</a:t>
              </a:r>
            </a:p>
            <a:p>
              <a:pPr>
                <a:buFont typeface="Arial" pitchFamily="34" charset="0"/>
                <a:buChar char="•"/>
              </a:pPr>
              <a:r>
                <a:rPr lang="en-US" b="1" dirty="0" smtClean="0">
                  <a:solidFill>
                    <a:srgbClr val="000099"/>
                  </a:solidFill>
                </a:rPr>
                <a:t> asynchronous activation decreases the synaptic strength.</a:t>
              </a:r>
            </a:p>
          </p:txBody>
        </p:sp>
        <p:grpSp>
          <p:nvGrpSpPr>
            <p:cNvPr id="6" name="Группа 9"/>
            <p:cNvGrpSpPr/>
            <p:nvPr/>
          </p:nvGrpSpPr>
          <p:grpSpPr>
            <a:xfrm>
              <a:off x="685800" y="1905000"/>
              <a:ext cx="2143536" cy="2286000"/>
              <a:chOff x="1071051" y="3810000"/>
              <a:chExt cx="2143536" cy="2286000"/>
            </a:xfrm>
          </p:grpSpPr>
          <p:pic>
            <p:nvPicPr>
              <p:cNvPr id="8" name="Рисунок 7" descr="Donald_Hebb.gif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46496" y="4332514"/>
                <a:ext cx="1371600" cy="1763486"/>
              </a:xfrm>
              <a:prstGeom prst="rect">
                <a:avLst/>
              </a:prstGeom>
            </p:spPr>
          </p:pic>
          <p:sp>
            <p:nvSpPr>
              <p:cNvPr id="9" name="Прямоугольник 8"/>
              <p:cNvSpPr/>
              <p:nvPr/>
            </p:nvSpPr>
            <p:spPr>
              <a:xfrm>
                <a:off x="1071051" y="3810000"/>
                <a:ext cx="214353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en-GB" sz="2000" b="1" u="sng" dirty="0" smtClean="0">
                    <a:solidFill>
                      <a:srgbClr val="000099"/>
                    </a:solidFill>
                  </a:rPr>
                  <a:t>Hebbian Learning</a:t>
                </a:r>
                <a:endParaRPr lang="ru-RU" sz="2000" b="1" u="sng" dirty="0" smtClean="0">
                  <a:solidFill>
                    <a:srgbClr val="000099"/>
                  </a:solidFill>
                </a:endParaRPr>
              </a:p>
            </p:txBody>
          </p:sp>
        </p:grpSp>
        <p:sp>
          <p:nvSpPr>
            <p:cNvPr id="7" name="Прямоугольник 6"/>
            <p:cNvSpPr/>
            <p:nvPr/>
          </p:nvSpPr>
          <p:spPr>
            <a:xfrm>
              <a:off x="2667000" y="2228671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 smtClean="0">
                  <a:solidFill>
                    <a:srgbClr val="000099"/>
                  </a:solidFill>
                </a:rPr>
                <a:t>When activities were repeated, the connections between those neurons strengthened. This repetition was what led to the formation of memory.</a:t>
              </a:r>
            </a:p>
          </p:txBody>
        </p:sp>
      </p:grpSp>
      <p:sp>
        <p:nvSpPr>
          <p:cNvPr id="3072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07201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4267200"/>
            <a:ext cx="1914525" cy="685800"/>
          </a:xfrm>
          <a:prstGeom prst="rect">
            <a:avLst/>
          </a:prstGeom>
          <a:noFill/>
        </p:spPr>
      </p:pic>
      <p:sp>
        <p:nvSpPr>
          <p:cNvPr id="3072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07203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5029200"/>
            <a:ext cx="1485900" cy="342900"/>
          </a:xfrm>
          <a:prstGeom prst="rect">
            <a:avLst/>
          </a:prstGeom>
          <a:noFill/>
        </p:spPr>
      </p:pic>
      <p:sp>
        <p:nvSpPr>
          <p:cNvPr id="3072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07205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5562600"/>
            <a:ext cx="1895475" cy="342900"/>
          </a:xfrm>
          <a:prstGeom prst="rect">
            <a:avLst/>
          </a:prstGeom>
          <a:noFill/>
        </p:spPr>
      </p:pic>
      <p:pic>
        <p:nvPicPr>
          <p:cNvPr id="16" name="Рисунок 15" descr="perceptron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48000" y="4114800"/>
            <a:ext cx="3276600" cy="2294371"/>
          </a:xfrm>
          <a:prstGeom prst="rect">
            <a:avLst/>
          </a:prstGeom>
        </p:spPr>
      </p:pic>
      <p:pic>
        <p:nvPicPr>
          <p:cNvPr id="17" name="Рисунок 16" descr="activation functions2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05600" y="4191000"/>
            <a:ext cx="1981200" cy="1948507"/>
          </a:xfrm>
          <a:prstGeom prst="rect">
            <a:avLst/>
          </a:prstGeom>
        </p:spPr>
      </p:pic>
      <p:grpSp>
        <p:nvGrpSpPr>
          <p:cNvPr id="20" name="Группа 19"/>
          <p:cNvGrpSpPr/>
          <p:nvPr/>
        </p:nvGrpSpPr>
        <p:grpSpPr>
          <a:xfrm>
            <a:off x="103496" y="5029200"/>
            <a:ext cx="585352" cy="914400"/>
            <a:chOff x="103496" y="5029200"/>
            <a:chExt cx="585352" cy="914400"/>
          </a:xfrm>
        </p:grpSpPr>
        <p:sp>
          <p:nvSpPr>
            <p:cNvPr id="18" name="Левая фигурная скобка 17"/>
            <p:cNvSpPr/>
            <p:nvPr/>
          </p:nvSpPr>
          <p:spPr>
            <a:xfrm>
              <a:off x="381000" y="5029200"/>
              <a:ext cx="307848" cy="914400"/>
            </a:xfrm>
            <a:prstGeom prst="leftBrac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-132338" y="5347604"/>
              <a:ext cx="8102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 smtClean="0"/>
                <a:t>Update</a:t>
              </a:r>
              <a:endParaRPr lang="ru-RU" sz="16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The simplest model- the Perceptron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6F58-77BC-4BB5-B47B-85B77F4438FC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3174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Рисунок 9" descr="activation functions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2240" y="3441965"/>
            <a:ext cx="3483113" cy="1434835"/>
          </a:xfrm>
          <a:prstGeom prst="rect">
            <a:avLst/>
          </a:prstGeom>
        </p:spPr>
      </p:pic>
      <p:grpSp>
        <p:nvGrpSpPr>
          <p:cNvPr id="21" name="Группа 20"/>
          <p:cNvGrpSpPr/>
          <p:nvPr/>
        </p:nvGrpSpPr>
        <p:grpSpPr>
          <a:xfrm>
            <a:off x="1592240" y="1371600"/>
            <a:ext cx="2958152" cy="1905000"/>
            <a:chOff x="5943600" y="838200"/>
            <a:chExt cx="2958152" cy="1905000"/>
          </a:xfrm>
        </p:grpSpPr>
        <p:pic>
          <p:nvPicPr>
            <p:cNvPr id="7" name="Рисунок 6" descr="perceptron3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3600" y="838200"/>
              <a:ext cx="2720538" cy="1905000"/>
            </a:xfrm>
            <a:prstGeom prst="rect">
              <a:avLst/>
            </a:prstGeom>
          </p:spPr>
        </p:pic>
        <p:sp>
          <p:nvSpPr>
            <p:cNvPr id="16" name="Овал 15"/>
            <p:cNvSpPr/>
            <p:nvPr/>
          </p:nvSpPr>
          <p:spPr>
            <a:xfrm>
              <a:off x="8673152" y="1572904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-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7" name="Овал 16"/>
            <p:cNvSpPr/>
            <p:nvPr/>
          </p:nvSpPr>
          <p:spPr>
            <a:xfrm>
              <a:off x="8665192" y="2411104"/>
              <a:ext cx="228600" cy="2286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d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Прямая со стрелкой 18"/>
            <p:cNvCxnSpPr>
              <a:stCxn id="17" idx="0"/>
              <a:endCxn id="16" idx="4"/>
            </p:cNvCxnSpPr>
            <p:nvPr/>
          </p:nvCxnSpPr>
          <p:spPr>
            <a:xfrm rot="5400000" flipH="1" flipV="1">
              <a:off x="8478672" y="2102324"/>
              <a:ext cx="609600" cy="79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Группа 201"/>
          <p:cNvGrpSpPr/>
          <p:nvPr/>
        </p:nvGrpSpPr>
        <p:grpSpPr>
          <a:xfrm>
            <a:off x="1626720" y="5113360"/>
            <a:ext cx="2718952" cy="1668440"/>
            <a:chOff x="100448" y="838200"/>
            <a:chExt cx="2718952" cy="1668440"/>
          </a:xfrm>
        </p:grpSpPr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27371" y="838200"/>
              <a:ext cx="1914525" cy="685800"/>
            </a:xfrm>
            <a:prstGeom prst="rect">
              <a:avLst/>
            </a:prstGeom>
            <a:noFill/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27371" y="2133600"/>
              <a:ext cx="1895475" cy="342900"/>
            </a:xfrm>
            <a:prstGeom prst="rect">
              <a:avLst/>
            </a:prstGeom>
            <a:noFill/>
          </p:spPr>
        </p:pic>
        <p:pic>
          <p:nvPicPr>
            <p:cNvPr id="317441" name="Picture 1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00075" y="1572904"/>
              <a:ext cx="2219325" cy="342900"/>
            </a:xfrm>
            <a:prstGeom prst="rect">
              <a:avLst/>
            </a:prstGeom>
            <a:noFill/>
          </p:spPr>
        </p:pic>
        <p:grpSp>
          <p:nvGrpSpPr>
            <p:cNvPr id="33" name="Группа 32"/>
            <p:cNvGrpSpPr/>
            <p:nvPr/>
          </p:nvGrpSpPr>
          <p:grpSpPr>
            <a:xfrm>
              <a:off x="100448" y="1592240"/>
              <a:ext cx="585352" cy="914400"/>
              <a:chOff x="103496" y="5029200"/>
              <a:chExt cx="585352" cy="914400"/>
            </a:xfrm>
          </p:grpSpPr>
          <p:sp>
            <p:nvSpPr>
              <p:cNvPr id="34" name="Левая фигурная скобка 33"/>
              <p:cNvSpPr/>
              <p:nvPr/>
            </p:nvSpPr>
            <p:spPr>
              <a:xfrm>
                <a:off x="381000" y="5029200"/>
                <a:ext cx="307848" cy="914400"/>
              </a:xfrm>
              <a:prstGeom prst="leftBrac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16200000">
                <a:off x="-132338" y="5347604"/>
                <a:ext cx="8102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 dirty="0" smtClean="0"/>
                  <a:t>Update</a:t>
                </a:r>
                <a:endParaRPr lang="ru-RU" sz="1600" b="1" dirty="0"/>
              </a:p>
            </p:txBody>
          </p:sp>
        </p:grpSp>
      </p:grpSp>
      <p:cxnSp>
        <p:nvCxnSpPr>
          <p:cNvPr id="326" name="Прямая со стрелкой 325"/>
          <p:cNvCxnSpPr>
            <a:stCxn id="322" idx="0"/>
            <a:endCxn id="293" idx="6"/>
          </p:cNvCxnSpPr>
          <p:nvPr/>
        </p:nvCxnSpPr>
        <p:spPr>
          <a:xfrm rot="5400000" flipH="1" flipV="1">
            <a:off x="5743750" y="5170421"/>
            <a:ext cx="361950" cy="9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4" name="Группа 333"/>
          <p:cNvGrpSpPr/>
          <p:nvPr/>
        </p:nvGrpSpPr>
        <p:grpSpPr>
          <a:xfrm>
            <a:off x="5576248" y="1389461"/>
            <a:ext cx="3217402" cy="4630339"/>
            <a:chOff x="5576248" y="1066800"/>
            <a:chExt cx="3217402" cy="4630339"/>
          </a:xfrm>
        </p:grpSpPr>
        <p:grpSp>
          <p:nvGrpSpPr>
            <p:cNvPr id="321" name="Группа 320"/>
            <p:cNvGrpSpPr/>
            <p:nvPr/>
          </p:nvGrpSpPr>
          <p:grpSpPr>
            <a:xfrm>
              <a:off x="5709290" y="1066800"/>
              <a:ext cx="2596510" cy="3600450"/>
              <a:chOff x="5951538" y="2782094"/>
              <a:chExt cx="2596510" cy="3600450"/>
            </a:xfrm>
          </p:grpSpPr>
          <p:grpSp>
            <p:nvGrpSpPr>
              <p:cNvPr id="308" name="Группа 307"/>
              <p:cNvGrpSpPr/>
              <p:nvPr/>
            </p:nvGrpSpPr>
            <p:grpSpPr>
              <a:xfrm rot="5400000">
                <a:off x="4871244" y="3862388"/>
                <a:ext cx="3600450" cy="1439862"/>
                <a:chOff x="2916238" y="3862388"/>
                <a:chExt cx="3600450" cy="1439862"/>
              </a:xfrm>
            </p:grpSpPr>
            <p:sp>
              <p:nvSpPr>
                <p:cNvPr id="286" name="Oval 7"/>
                <p:cNvSpPr>
                  <a:spLocks noChangeArrowheads="1"/>
                </p:cNvSpPr>
                <p:nvPr/>
              </p:nvSpPr>
              <p:spPr bwMode="auto">
                <a:xfrm>
                  <a:off x="2916238" y="4870450"/>
                  <a:ext cx="431800" cy="431800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287" name="Oval 8"/>
                <p:cNvSpPr>
                  <a:spLocks noChangeArrowheads="1"/>
                </p:cNvSpPr>
                <p:nvPr/>
              </p:nvSpPr>
              <p:spPr bwMode="auto">
                <a:xfrm>
                  <a:off x="3708400" y="4870450"/>
                  <a:ext cx="431800" cy="431800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288" name="Oval 9"/>
                <p:cNvSpPr>
                  <a:spLocks noChangeArrowheads="1"/>
                </p:cNvSpPr>
                <p:nvPr/>
              </p:nvSpPr>
              <p:spPr bwMode="auto">
                <a:xfrm>
                  <a:off x="4500563" y="4870450"/>
                  <a:ext cx="431800" cy="431800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289" name="Oval 10"/>
                <p:cNvSpPr>
                  <a:spLocks noChangeArrowheads="1"/>
                </p:cNvSpPr>
                <p:nvPr/>
              </p:nvSpPr>
              <p:spPr bwMode="auto">
                <a:xfrm>
                  <a:off x="3563938" y="3862388"/>
                  <a:ext cx="431800" cy="431800"/>
                </a:xfrm>
                <a:prstGeom prst="ellipse">
                  <a:avLst/>
                </a:prstGeom>
                <a:solidFill>
                  <a:srgbClr val="000099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290" name="Oval 11"/>
                <p:cNvSpPr>
                  <a:spLocks noChangeArrowheads="1"/>
                </p:cNvSpPr>
                <p:nvPr/>
              </p:nvSpPr>
              <p:spPr bwMode="auto">
                <a:xfrm>
                  <a:off x="4500563" y="3862388"/>
                  <a:ext cx="431800" cy="431800"/>
                </a:xfrm>
                <a:prstGeom prst="ellipse">
                  <a:avLst/>
                </a:prstGeom>
                <a:solidFill>
                  <a:srgbClr val="000099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291" name="Oval 17"/>
                <p:cNvSpPr>
                  <a:spLocks noChangeArrowheads="1"/>
                </p:cNvSpPr>
                <p:nvPr/>
              </p:nvSpPr>
              <p:spPr bwMode="auto">
                <a:xfrm>
                  <a:off x="5508625" y="3862388"/>
                  <a:ext cx="431800" cy="431800"/>
                </a:xfrm>
                <a:prstGeom prst="ellipse">
                  <a:avLst/>
                </a:prstGeom>
                <a:solidFill>
                  <a:srgbClr val="000099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292" name="Oval 18"/>
                <p:cNvSpPr>
                  <a:spLocks noChangeArrowheads="1"/>
                </p:cNvSpPr>
                <p:nvPr/>
              </p:nvSpPr>
              <p:spPr bwMode="auto">
                <a:xfrm>
                  <a:off x="5292725" y="4870450"/>
                  <a:ext cx="431800" cy="431800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293" name="Oval 19"/>
                <p:cNvSpPr>
                  <a:spLocks noChangeArrowheads="1"/>
                </p:cNvSpPr>
                <p:nvPr/>
              </p:nvSpPr>
              <p:spPr bwMode="auto">
                <a:xfrm>
                  <a:off x="6084888" y="4870450"/>
                  <a:ext cx="431800" cy="431800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cxnSp>
              <p:nvCxnSpPr>
                <p:cNvPr id="294" name="AutoShape 23"/>
                <p:cNvCxnSpPr>
                  <a:cxnSpLocks noChangeShapeType="1"/>
                  <a:stCxn id="288" idx="0"/>
                  <a:endCxn id="290" idx="4"/>
                </p:cNvCxnSpPr>
                <p:nvPr/>
              </p:nvCxnSpPr>
              <p:spPr bwMode="auto">
                <a:xfrm flipV="1">
                  <a:off x="4716463" y="4308475"/>
                  <a:ext cx="0" cy="547688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</p:cxnSp>
            <p:cxnSp>
              <p:nvCxnSpPr>
                <p:cNvPr id="295" name="AutoShape 24"/>
                <p:cNvCxnSpPr>
                  <a:cxnSpLocks noChangeShapeType="1"/>
                  <a:stCxn id="287" idx="0"/>
                  <a:endCxn id="289" idx="4"/>
                </p:cNvCxnSpPr>
                <p:nvPr/>
              </p:nvCxnSpPr>
              <p:spPr bwMode="auto">
                <a:xfrm flipH="1" flipV="1">
                  <a:off x="3779838" y="4308475"/>
                  <a:ext cx="144462" cy="547688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</p:cxnSp>
            <p:cxnSp>
              <p:nvCxnSpPr>
                <p:cNvPr id="296" name="AutoShape 25"/>
                <p:cNvCxnSpPr>
                  <a:cxnSpLocks noChangeShapeType="1"/>
                  <a:stCxn id="292" idx="0"/>
                  <a:endCxn id="291" idx="4"/>
                </p:cNvCxnSpPr>
                <p:nvPr/>
              </p:nvCxnSpPr>
              <p:spPr bwMode="auto">
                <a:xfrm rot="16200000">
                  <a:off x="5328444" y="4474369"/>
                  <a:ext cx="576262" cy="21590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</p:cxnSp>
            <p:cxnSp>
              <p:nvCxnSpPr>
                <p:cNvPr id="297" name="AutoShape 30"/>
                <p:cNvCxnSpPr>
                  <a:cxnSpLocks noChangeShapeType="1"/>
                  <a:stCxn id="286" idx="0"/>
                  <a:endCxn id="289" idx="3"/>
                </p:cNvCxnSpPr>
                <p:nvPr/>
              </p:nvCxnSpPr>
              <p:spPr bwMode="auto">
                <a:xfrm flipV="1">
                  <a:off x="3132138" y="4244975"/>
                  <a:ext cx="495300" cy="611188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</p:cxnSp>
            <p:cxnSp>
              <p:nvCxnSpPr>
                <p:cNvPr id="298" name="AutoShape 31"/>
                <p:cNvCxnSpPr>
                  <a:cxnSpLocks noChangeShapeType="1"/>
                  <a:stCxn id="287" idx="7"/>
                  <a:endCxn id="290" idx="3"/>
                </p:cNvCxnSpPr>
                <p:nvPr/>
              </p:nvCxnSpPr>
              <p:spPr bwMode="auto">
                <a:xfrm flipV="1">
                  <a:off x="4076700" y="4244975"/>
                  <a:ext cx="487363" cy="674688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</p:cxnSp>
            <p:cxnSp>
              <p:nvCxnSpPr>
                <p:cNvPr id="299" name="AutoShape 32"/>
                <p:cNvCxnSpPr>
                  <a:cxnSpLocks noChangeShapeType="1"/>
                  <a:stCxn id="293" idx="0"/>
                  <a:endCxn id="291" idx="5"/>
                </p:cNvCxnSpPr>
                <p:nvPr/>
              </p:nvCxnSpPr>
              <p:spPr bwMode="auto">
                <a:xfrm rot="16200000" flipV="1">
                  <a:off x="5769239" y="4338902"/>
                  <a:ext cx="639498" cy="423599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</p:cxnSp>
            <p:cxnSp>
              <p:nvCxnSpPr>
                <p:cNvPr id="300" name="AutoShape 34"/>
                <p:cNvCxnSpPr>
                  <a:cxnSpLocks noChangeShapeType="1"/>
                  <a:stCxn id="288" idx="1"/>
                  <a:endCxn id="289" idx="5"/>
                </p:cNvCxnSpPr>
                <p:nvPr/>
              </p:nvCxnSpPr>
              <p:spPr bwMode="auto">
                <a:xfrm flipH="1" flipV="1">
                  <a:off x="3932238" y="4244975"/>
                  <a:ext cx="631825" cy="674688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</p:cxnSp>
            <p:cxnSp>
              <p:nvCxnSpPr>
                <p:cNvPr id="301" name="AutoShape 35"/>
                <p:cNvCxnSpPr>
                  <a:cxnSpLocks noChangeShapeType="1"/>
                  <a:stCxn id="292" idx="1"/>
                  <a:endCxn id="290" idx="5"/>
                </p:cNvCxnSpPr>
                <p:nvPr/>
              </p:nvCxnSpPr>
              <p:spPr bwMode="auto">
                <a:xfrm flipH="1" flipV="1">
                  <a:off x="4868863" y="4244975"/>
                  <a:ext cx="487362" cy="674688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</p:cxnSp>
            <p:cxnSp>
              <p:nvCxnSpPr>
                <p:cNvPr id="302" name="AutoShape 42"/>
                <p:cNvCxnSpPr>
                  <a:cxnSpLocks noChangeShapeType="1"/>
                  <a:stCxn id="288" idx="7"/>
                  <a:endCxn id="291" idx="3"/>
                </p:cNvCxnSpPr>
                <p:nvPr/>
              </p:nvCxnSpPr>
              <p:spPr bwMode="auto">
                <a:xfrm rot="16200000">
                  <a:off x="4869127" y="4230952"/>
                  <a:ext cx="702734" cy="702734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</p:cxnSp>
            <p:cxnSp>
              <p:nvCxnSpPr>
                <p:cNvPr id="303" name="AutoShape 44"/>
                <p:cNvCxnSpPr>
                  <a:cxnSpLocks noChangeShapeType="1"/>
                  <a:stCxn id="286" idx="7"/>
                  <a:endCxn id="290" idx="2"/>
                </p:cNvCxnSpPr>
                <p:nvPr/>
              </p:nvCxnSpPr>
              <p:spPr bwMode="auto">
                <a:xfrm flipV="1">
                  <a:off x="3284538" y="4078288"/>
                  <a:ext cx="1201737" cy="841375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</p:cxnSp>
            <p:cxnSp>
              <p:nvCxnSpPr>
                <p:cNvPr id="304" name="AutoShape 45"/>
                <p:cNvCxnSpPr>
                  <a:cxnSpLocks noChangeShapeType="1"/>
                  <a:stCxn id="293" idx="1"/>
                  <a:endCxn id="290" idx="6"/>
                </p:cNvCxnSpPr>
                <p:nvPr/>
              </p:nvCxnSpPr>
              <p:spPr bwMode="auto">
                <a:xfrm flipH="1" flipV="1">
                  <a:off x="4946650" y="4078288"/>
                  <a:ext cx="1201738" cy="841375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</p:cxnSp>
            <p:sp>
              <p:nvSpPr>
                <p:cNvPr id="305" name="Oval 57"/>
                <p:cNvSpPr>
                  <a:spLocks noChangeArrowheads="1"/>
                </p:cNvSpPr>
                <p:nvPr/>
              </p:nvSpPr>
              <p:spPr bwMode="auto">
                <a:xfrm>
                  <a:off x="4356100" y="4365625"/>
                  <a:ext cx="144463" cy="144463"/>
                </a:xfrm>
                <a:prstGeom prst="ellipse">
                  <a:avLst/>
                </a:prstGeom>
                <a:solidFill>
                  <a:srgbClr val="009900"/>
                </a:solidFill>
                <a:ln w="9525">
                  <a:solidFill>
                    <a:srgbClr val="0099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306" name="Oval 58"/>
                <p:cNvSpPr>
                  <a:spLocks noChangeArrowheads="1"/>
                </p:cNvSpPr>
                <p:nvPr/>
              </p:nvSpPr>
              <p:spPr bwMode="auto">
                <a:xfrm>
                  <a:off x="4932363" y="4365625"/>
                  <a:ext cx="144462" cy="144463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307" name="Oval 59"/>
                <p:cNvSpPr>
                  <a:spLocks noChangeArrowheads="1"/>
                </p:cNvSpPr>
                <p:nvPr/>
              </p:nvSpPr>
              <p:spPr bwMode="auto">
                <a:xfrm>
                  <a:off x="4645025" y="4437063"/>
                  <a:ext cx="144463" cy="14446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sp>
            <p:nvSpPr>
              <p:cNvPr id="310" name="Двойная стрелка влево/вправо 309"/>
              <p:cNvSpPr/>
              <p:nvPr/>
            </p:nvSpPr>
            <p:spPr>
              <a:xfrm>
                <a:off x="7467740" y="3526808"/>
                <a:ext cx="582164" cy="253141"/>
              </a:xfrm>
              <a:prstGeom prst="leftRightArrow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3" name="Oval 10"/>
              <p:cNvSpPr>
                <a:spLocks noChangeArrowheads="1"/>
              </p:cNvSpPr>
              <p:nvPr/>
            </p:nvSpPr>
            <p:spPr bwMode="auto">
              <a:xfrm rot="5400000">
                <a:off x="8102600" y="3429000"/>
                <a:ext cx="431800" cy="431800"/>
              </a:xfrm>
              <a:prstGeom prst="ellips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CA" dirty="0"/>
              </a:p>
            </p:txBody>
          </p:sp>
          <p:sp>
            <p:nvSpPr>
              <p:cNvPr id="314" name="Oval 11"/>
              <p:cNvSpPr>
                <a:spLocks noChangeArrowheads="1"/>
              </p:cNvSpPr>
              <p:nvPr/>
            </p:nvSpPr>
            <p:spPr bwMode="auto">
              <a:xfrm rot="5400000">
                <a:off x="8102600" y="4365625"/>
                <a:ext cx="431800" cy="431800"/>
              </a:xfrm>
              <a:prstGeom prst="ellips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315" name="Oval 17"/>
              <p:cNvSpPr>
                <a:spLocks noChangeArrowheads="1"/>
              </p:cNvSpPr>
              <p:nvPr/>
            </p:nvSpPr>
            <p:spPr bwMode="auto">
              <a:xfrm rot="5400000">
                <a:off x="8102600" y="5373687"/>
                <a:ext cx="431800" cy="431800"/>
              </a:xfrm>
              <a:prstGeom prst="ellips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316" name="Двойная стрелка влево/вправо 315"/>
              <p:cNvSpPr/>
              <p:nvPr/>
            </p:nvSpPr>
            <p:spPr>
              <a:xfrm>
                <a:off x="7467600" y="4471259"/>
                <a:ext cx="582164" cy="253141"/>
              </a:xfrm>
              <a:prstGeom prst="leftRightArrow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7" name="Двойная стрелка влево/вправо 316"/>
              <p:cNvSpPr/>
              <p:nvPr/>
            </p:nvSpPr>
            <p:spPr>
              <a:xfrm>
                <a:off x="7467600" y="5461859"/>
                <a:ext cx="582164" cy="253141"/>
              </a:xfrm>
              <a:prstGeom prst="leftRightArrow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8" name="TextBox 317"/>
              <p:cNvSpPr txBox="1"/>
              <p:nvPr/>
            </p:nvSpPr>
            <p:spPr>
              <a:xfrm>
                <a:off x="8116520" y="3454316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 smtClean="0"/>
                  <a:t>D</a:t>
                </a:r>
                <a:r>
                  <a:rPr lang="en-GB" sz="1600" b="1" dirty="0" smtClean="0"/>
                  <a:t>0</a:t>
                </a:r>
                <a:endParaRPr lang="ru-RU" b="1" dirty="0"/>
              </a:p>
            </p:txBody>
          </p:sp>
          <p:sp>
            <p:nvSpPr>
              <p:cNvPr id="319" name="TextBox 318"/>
              <p:cNvSpPr txBox="1"/>
              <p:nvPr/>
            </p:nvSpPr>
            <p:spPr>
              <a:xfrm>
                <a:off x="8090848" y="43903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 smtClean="0"/>
                  <a:t>D</a:t>
                </a:r>
                <a:r>
                  <a:rPr lang="en-GB" sz="1600" b="1" dirty="0" smtClean="0"/>
                  <a:t>1</a:t>
                </a:r>
                <a:endParaRPr lang="ru-RU" b="1" dirty="0"/>
              </a:p>
            </p:txBody>
          </p:sp>
          <p:sp>
            <p:nvSpPr>
              <p:cNvPr id="320" name="TextBox 319"/>
              <p:cNvSpPr txBox="1"/>
              <p:nvPr/>
            </p:nvSpPr>
            <p:spPr>
              <a:xfrm>
                <a:off x="8106768" y="5394572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 smtClean="0"/>
                  <a:t>D</a:t>
                </a:r>
                <a:r>
                  <a:rPr lang="en-GB" sz="1600" b="1" dirty="0" smtClean="0"/>
                  <a:t>2</a:t>
                </a:r>
                <a:endParaRPr lang="ru-RU" b="1" dirty="0"/>
              </a:p>
            </p:txBody>
          </p:sp>
        </p:grpSp>
        <p:sp>
          <p:nvSpPr>
            <p:cNvPr id="322" name="TextBox 321"/>
            <p:cNvSpPr txBox="1"/>
            <p:nvPr/>
          </p:nvSpPr>
          <p:spPr>
            <a:xfrm>
              <a:off x="5576248" y="5029200"/>
              <a:ext cx="696024" cy="646331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 smtClean="0"/>
                <a:t>Input</a:t>
              </a:r>
            </a:p>
            <a:p>
              <a:r>
                <a:rPr lang="en-GB" b="1" dirty="0" smtClean="0"/>
                <a:t>Layer</a:t>
              </a:r>
              <a:endParaRPr lang="ru-RU" b="1" dirty="0"/>
            </a:p>
          </p:txBody>
        </p:sp>
        <p:sp>
          <p:nvSpPr>
            <p:cNvPr id="323" name="TextBox 322"/>
            <p:cNvSpPr txBox="1"/>
            <p:nvPr/>
          </p:nvSpPr>
          <p:spPr>
            <a:xfrm>
              <a:off x="6498608" y="5050808"/>
              <a:ext cx="870751" cy="646331"/>
            </a:xfrm>
            <a:prstGeom prst="rect">
              <a:avLst/>
            </a:prstGeom>
            <a:solidFill>
              <a:srgbClr val="000099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 smtClean="0"/>
                <a:t>Output</a:t>
              </a:r>
            </a:p>
            <a:p>
              <a:r>
                <a:rPr lang="en-GB" b="1" dirty="0" smtClean="0"/>
                <a:t>Layer</a:t>
              </a:r>
              <a:endParaRPr lang="ru-RU" b="1" dirty="0"/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7413016" y="5202064"/>
              <a:ext cx="1380634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 smtClean="0"/>
                <a:t>Destinations</a:t>
              </a:r>
              <a:endParaRPr lang="ru-RU" b="1" dirty="0"/>
            </a:p>
          </p:txBody>
        </p:sp>
        <p:cxnSp>
          <p:nvCxnSpPr>
            <p:cNvPr id="328" name="Прямая со стрелкой 327"/>
            <p:cNvCxnSpPr>
              <a:stCxn id="323" idx="0"/>
              <a:endCxn id="291" idx="6"/>
            </p:cNvCxnSpPr>
            <p:nvPr/>
          </p:nvCxnSpPr>
          <p:spPr>
            <a:xfrm rot="16200000" flipV="1">
              <a:off x="6453708" y="4570532"/>
              <a:ext cx="959821" cy="7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Прямая со стрелкой 329"/>
            <p:cNvCxnSpPr>
              <a:stCxn id="324" idx="0"/>
              <a:endCxn id="315" idx="6"/>
            </p:cNvCxnSpPr>
            <p:nvPr/>
          </p:nvCxnSpPr>
          <p:spPr>
            <a:xfrm rot="16200000" flipV="1">
              <a:off x="7533858" y="4632588"/>
              <a:ext cx="1111871" cy="2708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1" name="TextBox 330"/>
          <p:cNvSpPr txBox="1"/>
          <p:nvPr/>
        </p:nvSpPr>
        <p:spPr>
          <a:xfrm>
            <a:off x="152400" y="2057400"/>
            <a:ext cx="130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Perceptron:</a:t>
            </a:r>
            <a:endParaRPr lang="ru-RU" b="1" dirty="0"/>
          </a:p>
        </p:txBody>
      </p:sp>
      <p:sp>
        <p:nvSpPr>
          <p:cNvPr id="332" name="TextBox 331"/>
          <p:cNvSpPr txBox="1"/>
          <p:nvPr/>
        </p:nvSpPr>
        <p:spPr>
          <a:xfrm>
            <a:off x="187656" y="3974068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Activation</a:t>
            </a:r>
          </a:p>
          <a:p>
            <a:r>
              <a:rPr lang="en-GB" b="1" dirty="0" smtClean="0"/>
              <a:t>functions:</a:t>
            </a:r>
            <a:endParaRPr lang="ru-RU" b="1" dirty="0"/>
          </a:p>
        </p:txBody>
      </p:sp>
      <p:sp>
        <p:nvSpPr>
          <p:cNvPr id="333" name="TextBox 332"/>
          <p:cNvSpPr txBox="1"/>
          <p:nvPr/>
        </p:nvSpPr>
        <p:spPr>
          <a:xfrm>
            <a:off x="228600" y="534196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Learning:</a:t>
            </a:r>
            <a:endParaRPr lang="ru-RU" b="1" dirty="0"/>
          </a:p>
        </p:txBody>
      </p:sp>
      <p:sp>
        <p:nvSpPr>
          <p:cNvPr id="335" name="Прямоугольник 334"/>
          <p:cNvSpPr/>
          <p:nvPr/>
        </p:nvSpPr>
        <p:spPr>
          <a:xfrm>
            <a:off x="429064" y="68337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b="1" dirty="0" smtClean="0">
                <a:solidFill>
                  <a:srgbClr val="006600"/>
                </a:solidFill>
              </a:rPr>
              <a:t>The Perceptron was introduced in 1957 by </a:t>
            </a:r>
          </a:p>
          <a:p>
            <a:r>
              <a:rPr lang="en-GB" b="1" dirty="0" smtClean="0">
                <a:solidFill>
                  <a:srgbClr val="006600"/>
                </a:solidFill>
              </a:rPr>
              <a:t>Frank Rosenblatt.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3977</TotalTime>
  <Words>1645</Words>
  <Application>Microsoft Office PowerPoint</Application>
  <PresentationFormat>Экран (4:3)</PresentationFormat>
  <Paragraphs>496</Paragraphs>
  <Slides>45</Slides>
  <Notes>6</Notes>
  <HiddenSlides>0</HiddenSlides>
  <MMClips>3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45</vt:i4>
      </vt:variant>
    </vt:vector>
  </HeadingPairs>
  <TitlesOfParts>
    <vt:vector size="48" baseType="lpstr">
      <vt:lpstr>Тема Office</vt:lpstr>
      <vt:lpstr>Equation</vt:lpstr>
      <vt:lpstr>Формула</vt:lpstr>
      <vt:lpstr>Слайд 1</vt:lpstr>
      <vt:lpstr>Plan for today</vt:lpstr>
      <vt:lpstr>Biological Neurons</vt:lpstr>
      <vt:lpstr>Слайд 4</vt:lpstr>
      <vt:lpstr>What is known about the learning process</vt:lpstr>
      <vt:lpstr>A spectrum of machine learning tasks</vt:lpstr>
      <vt:lpstr>Artificial Neural Networks</vt:lpstr>
      <vt:lpstr>Hebbian Learning</vt:lpstr>
      <vt:lpstr>The simplest model- the Perceptron</vt:lpstr>
      <vt:lpstr>The simplest model- the Perceptron</vt:lpstr>
      <vt:lpstr>Second generation neural networks (~1985) Back Propagation</vt:lpstr>
      <vt:lpstr>BP-algorithm</vt:lpstr>
      <vt:lpstr>Back Propagation</vt:lpstr>
      <vt:lpstr>Overcoming the limitations of  back-propagation-Restricted Boltzmann Machines</vt:lpstr>
      <vt:lpstr>Restricted Boltzmann Machines(RBM)</vt:lpstr>
      <vt:lpstr>Слайд 16</vt:lpstr>
      <vt:lpstr>Stochastic binary units (Bernoulli variables)</vt:lpstr>
      <vt:lpstr>The Energy of a joint configuration (ignoring terms to do with biases)</vt:lpstr>
      <vt:lpstr>Maximum Likelihood method</vt:lpstr>
      <vt:lpstr>Hinton's method - Contrastive Divergence </vt:lpstr>
      <vt:lpstr>Contrastive Divergence (CD) method</vt:lpstr>
      <vt:lpstr>A picture of the maximum likelihood learning algorithm for an RBM</vt:lpstr>
      <vt:lpstr>Multi Layer Network</vt:lpstr>
      <vt:lpstr>The network for the 4 squares task</vt:lpstr>
      <vt:lpstr>The network for the 4 squares task</vt:lpstr>
      <vt:lpstr>The network for the 4 squares task</vt:lpstr>
      <vt:lpstr>The network for the 4 squares task</vt:lpstr>
      <vt:lpstr>The network for the 4 squares task</vt:lpstr>
      <vt:lpstr>The network for the 4 squares task</vt:lpstr>
      <vt:lpstr>The network for the 4 squares task</vt:lpstr>
      <vt:lpstr>The network for the 4 squares task</vt:lpstr>
      <vt:lpstr>The network for the 4 squares task</vt:lpstr>
      <vt:lpstr>The network for the 4 squares task</vt:lpstr>
      <vt:lpstr>The network for the 4 squares task</vt:lpstr>
      <vt:lpstr>Слайд 35</vt:lpstr>
      <vt:lpstr>Results</vt:lpstr>
      <vt:lpstr>Examples of correctly recognized handwritten digits that the neural network had never seen before           </vt:lpstr>
      <vt:lpstr>How well does it discriminate on MNIST test set with no extra information about geometric distortions?</vt:lpstr>
      <vt:lpstr> A non-linear generative model for human motion</vt:lpstr>
      <vt:lpstr>Conditional RBM (cRBM)</vt:lpstr>
      <vt:lpstr>Слайд 41</vt:lpstr>
      <vt:lpstr>Слайд 42</vt:lpstr>
      <vt:lpstr>Слайд 43</vt:lpstr>
      <vt:lpstr>The Perceptron is a linear classifier</vt:lpstr>
      <vt:lpstr>Слайд 45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Sigmoid functions</dc:title>
  <dc:creator>Gelman</dc:creator>
  <cp:lastModifiedBy>Gelman</cp:lastModifiedBy>
  <cp:revision>539</cp:revision>
  <dcterms:created xsi:type="dcterms:W3CDTF">2011-05-24T13:22:58Z</dcterms:created>
  <dcterms:modified xsi:type="dcterms:W3CDTF">2011-06-29T08:36:22Z</dcterms:modified>
</cp:coreProperties>
</file>